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9"/>
  </p:notesMasterIdLst>
  <p:handoutMasterIdLst>
    <p:handoutMasterId r:id="rId40"/>
  </p:handoutMasterIdLst>
  <p:sldIdLst>
    <p:sldId id="256" r:id="rId5"/>
    <p:sldId id="263" r:id="rId6"/>
    <p:sldId id="265" r:id="rId7"/>
    <p:sldId id="266" r:id="rId8"/>
    <p:sldId id="272" r:id="rId9"/>
    <p:sldId id="267" r:id="rId10"/>
    <p:sldId id="268" r:id="rId11"/>
    <p:sldId id="269" r:id="rId12"/>
    <p:sldId id="270" r:id="rId13"/>
    <p:sldId id="271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3" r:id="rId34"/>
    <p:sldId id="294" r:id="rId35"/>
    <p:sldId id="295" r:id="rId36"/>
    <p:sldId id="296" r:id="rId37"/>
    <p:sldId id="297" r:id="rId38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iola, Courtney A" initials="TCA" lastIdx="1" clrIdx="0">
    <p:extLst>
      <p:ext uri="{19B8F6BF-5375-455C-9EA6-DF929625EA0E}">
        <p15:presenceInfo xmlns:p15="http://schemas.microsoft.com/office/powerpoint/2012/main" userId="S-1-5-21-4027829005-1107895287-290554039-1564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1E1E1"/>
    <a:srgbClr val="D6D1E3"/>
    <a:srgbClr val="004A78"/>
    <a:srgbClr val="002F78"/>
    <a:srgbClr val="006298"/>
    <a:srgbClr val="FF6300"/>
    <a:srgbClr val="E9255F"/>
    <a:srgbClr val="0098D4"/>
    <a:srgbClr val="00B8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550" autoAdjust="0"/>
    <p:restoredTop sz="94107" autoAdjust="0"/>
  </p:normalViewPr>
  <p:slideViewPr>
    <p:cSldViewPr snapToGrid="0" snapToObjects="1">
      <p:cViewPr varScale="1">
        <p:scale>
          <a:sx n="59" d="100"/>
          <a:sy n="59" d="100"/>
        </p:scale>
        <p:origin x="108" y="2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7" d="100"/>
          <a:sy n="87" d="100"/>
        </p:scale>
        <p:origin x="309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8AA413-85C6-40F2-B867-268CAAA7E377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67803E-66EE-42CE-8DFB-98553954E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210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6680D68-05FF-7942-990A-B21BB8E6CE33}" type="datetimeFigureOut">
              <a:rPr lang="en-US"/>
              <a:pPr>
                <a:defRPr/>
              </a:pPr>
              <a:t>1/20/2021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1CAE60C-72A0-D14D-8733-C13212F694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2" y="16"/>
            <a:ext cx="12191807" cy="68658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91187"/>
            <a:ext cx="10515600" cy="68402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867275" y="3619985"/>
            <a:ext cx="2457450" cy="597477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edit date</a:t>
            </a:r>
          </a:p>
        </p:txBody>
      </p:sp>
      <p:pic>
        <p:nvPicPr>
          <p:cNvPr id="9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61" y="6356350"/>
            <a:ext cx="1699425" cy="383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23890" y="6356350"/>
            <a:ext cx="88016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lang="en-US" sz="1400" b="0" i="0" u="none" strike="noStrike" baseline="0" smtClean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dirty="0"/>
              <a:t>[Author Name], [Book Title], [#] Edition. © [Insert Year] Cengage. All Rights Reserved. May not be scanned, copied or duplicated, or posted to a publicly accessible website, in whole or in part.</a:t>
            </a:r>
          </a:p>
        </p:txBody>
      </p:sp>
    </p:spTree>
    <p:extLst>
      <p:ext uri="{BB962C8B-B14F-4D97-AF65-F5344CB8AC3E}">
        <p14:creationId xmlns:p14="http://schemas.microsoft.com/office/powerpoint/2010/main" val="1732658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2" y="16"/>
            <a:ext cx="12191807" cy="6865874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1274574" y="2193424"/>
            <a:ext cx="9642852" cy="618014"/>
          </a:xfrm>
        </p:spPr>
        <p:txBody>
          <a:bodyPr anchor="b">
            <a:noAutofit/>
          </a:bodyPr>
          <a:lstStyle>
            <a:lvl1pPr marL="0" indent="0" algn="ctr">
              <a:buNone/>
              <a:defRPr sz="5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>
                <a:latin typeface="Summer Font" charset="0"/>
                <a:ea typeface="Summer Font" charset="0"/>
                <a:cs typeface="Summer Font" charset="0"/>
              </a:defRPr>
            </a:lvl2pPr>
            <a:lvl3pPr marL="914400" indent="0" algn="ctr">
              <a:buNone/>
              <a:defRPr>
                <a:latin typeface="Summer Font" charset="0"/>
                <a:ea typeface="Summer Font" charset="0"/>
                <a:cs typeface="Summer Font" charset="0"/>
              </a:defRPr>
            </a:lvl3pPr>
            <a:lvl4pPr marL="1371600" indent="0" algn="ctr">
              <a:buNone/>
              <a:defRPr>
                <a:latin typeface="Summer Font" charset="0"/>
                <a:ea typeface="Summer Font" charset="0"/>
                <a:cs typeface="Summer Font" charset="0"/>
              </a:defRPr>
            </a:lvl4pPr>
          </a:lstStyle>
          <a:p>
            <a:pPr lvl="0"/>
            <a:r>
              <a:rPr lang="en-US" dirty="0"/>
              <a:t>Unit 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96122"/>
            <a:ext cx="10515600" cy="67210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61" y="6356350"/>
            <a:ext cx="1699425" cy="383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23890" y="6356350"/>
            <a:ext cx="88016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lang="en-US" sz="1400" b="0" i="0" u="none" strike="noStrike" baseline="0" smtClean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dirty="0"/>
              <a:t>[Author Name], [Book Title], [#] Edition. © [Insert Year] Cengage. All Rights Reserved. May not be scanned, copied or duplicated, or posted to a publicly accessible website, in whole or in part.</a:t>
            </a:r>
          </a:p>
        </p:txBody>
      </p:sp>
    </p:spTree>
    <p:extLst>
      <p:ext uri="{BB962C8B-B14F-4D97-AF65-F5344CB8AC3E}">
        <p14:creationId xmlns:p14="http://schemas.microsoft.com/office/powerpoint/2010/main" val="838174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2" y="16"/>
            <a:ext cx="12191807" cy="6865874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3996910" y="3112899"/>
            <a:ext cx="3297426" cy="618014"/>
          </a:xfrm>
        </p:spPr>
        <p:txBody>
          <a:bodyPr anchor="b">
            <a:no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>
                <a:latin typeface="Summer Font" charset="0"/>
                <a:ea typeface="Summer Font" charset="0"/>
                <a:cs typeface="Summer Font" charset="0"/>
              </a:defRPr>
            </a:lvl2pPr>
            <a:lvl3pPr marL="914400" indent="0" algn="ctr">
              <a:buNone/>
              <a:defRPr>
                <a:latin typeface="Summer Font" charset="0"/>
                <a:ea typeface="Summer Font" charset="0"/>
                <a:cs typeface="Summer Font" charset="0"/>
              </a:defRPr>
            </a:lvl3pPr>
            <a:lvl4pPr marL="1371600" indent="0" algn="ctr">
              <a:buNone/>
              <a:defRPr>
                <a:latin typeface="Summer Font" charset="0"/>
                <a:ea typeface="Summer Font" charset="0"/>
                <a:cs typeface="Summer Font" charset="0"/>
              </a:defRPr>
            </a:lvl4pPr>
          </a:lstStyle>
          <a:p>
            <a:pPr lvl="0"/>
            <a:r>
              <a:rPr lang="en-US" dirty="0"/>
              <a:t>Chapter 1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996910" y="4035474"/>
            <a:ext cx="6402684" cy="67210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246063" y="314482"/>
            <a:ext cx="3343275" cy="431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61" y="6356350"/>
            <a:ext cx="1699425" cy="383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23890" y="6356350"/>
            <a:ext cx="88016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lang="en-US" sz="1400" b="0" i="0" u="none" strike="noStrike" baseline="0" smtClean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dirty="0"/>
              <a:t>[Author Name], [Book Title], [#] Edition. © [Insert Year] Cengage. All Rights Reserved. May not be scanned, copied or duplicated, or posted to a publicly accessible website, in whole or in part.</a:t>
            </a:r>
          </a:p>
        </p:txBody>
      </p:sp>
    </p:spTree>
    <p:extLst>
      <p:ext uri="{BB962C8B-B14F-4D97-AF65-F5344CB8AC3E}">
        <p14:creationId xmlns:p14="http://schemas.microsoft.com/office/powerpoint/2010/main" val="617780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743576" y="1289684"/>
            <a:ext cx="10711543" cy="3732692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i="0" baseline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000000"/>
                </a:solidFill>
                <a:latin typeface="Summer Font" charset="0"/>
                <a:ea typeface="Summer Font" charset="0"/>
                <a:cs typeface="Summer Font" charset="0"/>
              </a:defRPr>
            </a:lvl2pPr>
            <a:lvl3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3pPr>
            <a:lvl4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4pPr>
            <a:lvl5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5pPr>
          </a:lstStyle>
          <a:p>
            <a:pPr lvl="0"/>
            <a:r>
              <a:rPr lang="en-US" dirty="0"/>
              <a:t>Click to add text here.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nullam</a:t>
            </a:r>
            <a:r>
              <a:rPr lang="en-US" dirty="0"/>
              <a:t> non. </a:t>
            </a:r>
            <a:r>
              <a:rPr lang="en-US" dirty="0" err="1"/>
              <a:t>Mauris</a:t>
            </a:r>
            <a:r>
              <a:rPr lang="en-US" dirty="0"/>
              <a:t> a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maecenas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.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nisi.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vitae. </a:t>
            </a:r>
            <a:r>
              <a:rPr lang="en-US" dirty="0" err="1"/>
              <a:t>Consectetur</a:t>
            </a:r>
            <a:r>
              <a:rPr lang="en-US" dirty="0"/>
              <a:t> libero id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tempus </a:t>
            </a:r>
            <a:r>
              <a:rPr lang="en-US" dirty="0" err="1"/>
              <a:t>iaculis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 id </a:t>
            </a:r>
            <a:r>
              <a:rPr lang="en-US" dirty="0" err="1"/>
              <a:t>volutpat</a:t>
            </a:r>
            <a:r>
              <a:rPr lang="en-US" dirty="0"/>
              <a:t> lacus. </a:t>
            </a:r>
            <a:r>
              <a:rPr lang="en-US" dirty="0" err="1"/>
              <a:t>Imperdiet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gravida cum </a:t>
            </a:r>
            <a:r>
              <a:rPr lang="en-US" dirty="0" err="1"/>
              <a:t>sociis</a:t>
            </a:r>
            <a:r>
              <a:rPr lang="en-US" dirty="0"/>
              <a:t>. Sed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ut.</a:t>
            </a:r>
            <a:endParaRPr lang="en-US" dirty="0"/>
          </a:p>
        </p:txBody>
      </p:sp>
      <p:sp>
        <p:nvSpPr>
          <p:cNvPr id="5" name="Footer"/>
          <p:cNvSpPr txBox="1"/>
          <p:nvPr userDrawn="1"/>
        </p:nvSpPr>
        <p:spPr>
          <a:xfrm>
            <a:off x="3007866" y="6323299"/>
            <a:ext cx="8956009" cy="477054"/>
          </a:xfrm>
          <a:prstGeom prst="rect">
            <a:avLst/>
          </a:prstGeom>
          <a:noFill/>
          <a:effectLst/>
        </p:spPr>
        <p:txBody>
          <a:bodyPr wrap="square" lIns="0" tIns="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[Author Name], [Book Title], [#] Edition. © [Insert Year] Cengage. All Rights Reserved. May not be scanned, copied or duplicated, or posted to a publicly accessible website, in whole or in part.</a:t>
            </a:r>
          </a:p>
        </p:txBody>
      </p:sp>
    </p:spTree>
    <p:extLst>
      <p:ext uri="{BB962C8B-B14F-4D97-AF65-F5344CB8AC3E}">
        <p14:creationId xmlns:p14="http://schemas.microsoft.com/office/powerpoint/2010/main" val="1035067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ection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743574" y="1290690"/>
            <a:ext cx="10711543" cy="348047"/>
          </a:xfrm>
        </p:spPr>
        <p:txBody>
          <a:bodyPr>
            <a:noAutofit/>
          </a:bodyPr>
          <a:lstStyle>
            <a:lvl1pPr marL="0" indent="0" algn="l">
              <a:buNone/>
              <a:defRPr sz="2400" b="1" i="0" baseline="0">
                <a:solidFill>
                  <a:srgbClr val="006298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2pPr>
            <a:lvl3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3pPr>
            <a:lvl4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4pPr>
            <a:lvl5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5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740228" y="1737343"/>
            <a:ext cx="10711543" cy="1462674"/>
          </a:xfrm>
        </p:spPr>
        <p:txBody>
          <a:bodyPr>
            <a:no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="0" i="0" baseline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Clr>
                <a:srgbClr val="000000"/>
              </a:buClr>
              <a:buFont typeface="Arial" panose="020B0604020202020204" pitchFamily="34" charset="0"/>
              <a:buNone/>
              <a:defRPr>
                <a:solidFill>
                  <a:srgbClr val="000000"/>
                </a:solidFill>
                <a:latin typeface="Summer Font" charset="0"/>
                <a:ea typeface="Summer Font" charset="0"/>
                <a:cs typeface="Summer Font" charset="0"/>
              </a:defRPr>
            </a:lvl2pPr>
            <a:lvl3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3pPr>
            <a:lvl4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4pPr>
            <a:lvl5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5pPr>
          </a:lstStyle>
          <a:p>
            <a:pPr lvl="0"/>
            <a:r>
              <a:rPr lang="en-US" dirty="0"/>
              <a:t>Click to add text here.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nullam</a:t>
            </a:r>
            <a:r>
              <a:rPr lang="en-US" dirty="0"/>
              <a:t> non. </a:t>
            </a:r>
            <a:r>
              <a:rPr lang="en-US" dirty="0" err="1"/>
              <a:t>Mauris</a:t>
            </a:r>
            <a:r>
              <a:rPr lang="en-US" dirty="0"/>
              <a:t> a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maecenas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. Sed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.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743573" y="3389727"/>
            <a:ext cx="10711543" cy="348047"/>
          </a:xfrm>
        </p:spPr>
        <p:txBody>
          <a:bodyPr>
            <a:noAutofit/>
          </a:bodyPr>
          <a:lstStyle>
            <a:lvl1pPr marL="0" indent="0" algn="l">
              <a:buNone/>
              <a:defRPr sz="2400" b="1" i="0" baseline="0">
                <a:solidFill>
                  <a:srgbClr val="006298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2pPr>
            <a:lvl3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3pPr>
            <a:lvl4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4pPr>
            <a:lvl5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5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743572" y="3856204"/>
            <a:ext cx="10711543" cy="1462674"/>
          </a:xfrm>
        </p:spPr>
        <p:txBody>
          <a:bodyPr>
            <a:noAutofit/>
          </a:bodyPr>
          <a:lstStyle>
            <a:lvl1pPr marL="0" indent="0" algn="l">
              <a:buNone/>
              <a:defRPr sz="2400" b="0" i="0" baseline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2pPr>
            <a:lvl3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3pPr>
            <a:lvl4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4pPr>
            <a:lvl5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5pPr>
          </a:lstStyle>
          <a:p>
            <a:pPr lvl="0"/>
            <a:r>
              <a:rPr lang="en-US" dirty="0"/>
              <a:t>Click to add text here.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nullam</a:t>
            </a:r>
            <a:r>
              <a:rPr lang="en-US" dirty="0"/>
              <a:t> non. </a:t>
            </a:r>
            <a:r>
              <a:rPr lang="en-US" dirty="0" err="1"/>
              <a:t>Mauris</a:t>
            </a:r>
            <a:r>
              <a:rPr lang="en-US" dirty="0"/>
              <a:t> a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maecenas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.</a:t>
            </a:r>
          </a:p>
        </p:txBody>
      </p:sp>
      <p:sp>
        <p:nvSpPr>
          <p:cNvPr id="12" name="Footer"/>
          <p:cNvSpPr txBox="1"/>
          <p:nvPr userDrawn="1"/>
        </p:nvSpPr>
        <p:spPr>
          <a:xfrm>
            <a:off x="3007866" y="6323299"/>
            <a:ext cx="8956009" cy="477054"/>
          </a:xfrm>
          <a:prstGeom prst="rect">
            <a:avLst/>
          </a:prstGeom>
          <a:noFill/>
          <a:effectLst/>
        </p:spPr>
        <p:txBody>
          <a:bodyPr wrap="square" lIns="0" tIns="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[Author Name], [Book Title], [#] Edition. © [Insert Year] Cengage. All Rights Reserved. May not be scanned, copied or duplicated, or posted to a publicly accessible website, in whole or in part.</a:t>
            </a:r>
          </a:p>
        </p:txBody>
      </p:sp>
    </p:spTree>
    <p:extLst>
      <p:ext uri="{BB962C8B-B14F-4D97-AF65-F5344CB8AC3E}">
        <p14:creationId xmlns:p14="http://schemas.microsoft.com/office/powerpoint/2010/main" val="879366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743576" y="1579015"/>
            <a:ext cx="5084468" cy="492443"/>
          </a:xfrm>
          <a:solidFill>
            <a:schemeClr val="bg1"/>
          </a:solidFill>
          <a:effectLst>
            <a:outerShdw dist="12700" dir="5400000" algn="t" rotWithShape="0">
              <a:prstClr val="black"/>
            </a:outerShdw>
          </a:effectLst>
        </p:spPr>
        <p:txBody>
          <a:bodyPr tIns="91440" bIns="91440" rtlCol="0" anchor="b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b="1" smtClean="0">
                <a:solidFill>
                  <a:srgbClr val="006298"/>
                </a:solidFill>
              </a:defRPr>
            </a:lvl1pPr>
            <a:lvl2pPr>
              <a:defRPr lang="en-US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43576" y="2202774"/>
            <a:ext cx="5084468" cy="3953578"/>
          </a:xfrm>
        </p:spPr>
        <p:txBody>
          <a:bodyPr>
            <a:normAutofit/>
          </a:bodyPr>
          <a:lstStyle>
            <a:lvl1pPr marL="0" indent="0">
              <a:buClr>
                <a:srgbClr val="004A78"/>
              </a:buClr>
              <a:buFont typeface="Arial" charset="0"/>
              <a:buNone/>
              <a:defRPr sz="1800">
                <a:solidFill>
                  <a:srgbClr val="000000"/>
                </a:solidFill>
              </a:defRPr>
            </a:lvl1pPr>
            <a:lvl2pPr marL="457200" indent="0">
              <a:buClr>
                <a:srgbClr val="004A78"/>
              </a:buClr>
              <a:buFont typeface="Arial" charset="0"/>
              <a:buNone/>
              <a:defRPr sz="1800">
                <a:solidFill>
                  <a:srgbClr val="000000"/>
                </a:solidFill>
              </a:defRPr>
            </a:lvl2pPr>
            <a:lvl3pPr marL="1143000" indent="-228600">
              <a:buClr>
                <a:srgbClr val="004A78"/>
              </a:buClr>
              <a:buFont typeface="Arial" charset="0"/>
              <a:buChar char="•"/>
              <a:defRPr sz="1800">
                <a:solidFill>
                  <a:srgbClr val="000000"/>
                </a:solidFill>
              </a:defRPr>
            </a:lvl3pPr>
            <a:lvl4pPr marL="1600200" indent="-228600">
              <a:buClr>
                <a:srgbClr val="004A78"/>
              </a:buClr>
              <a:buFont typeface="Arial" charset="0"/>
              <a:buChar char="•"/>
              <a:defRPr sz="1800">
                <a:solidFill>
                  <a:srgbClr val="000000"/>
                </a:solidFill>
              </a:defRPr>
            </a:lvl4pPr>
            <a:lvl5pPr marL="2057400" indent="-228600">
              <a:buClr>
                <a:srgbClr val="004A78"/>
              </a:buClr>
              <a:buFont typeface="Arial" charset="0"/>
              <a:buChar char="•"/>
              <a:defRPr sz="18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Viverra</a:t>
            </a:r>
            <a:r>
              <a:rPr lang="en-US" dirty="0"/>
              <a:t> vitae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ac </a:t>
            </a:r>
            <a:r>
              <a:rPr lang="en-US" dirty="0" err="1"/>
              <a:t>felis</a:t>
            </a:r>
            <a:r>
              <a:rPr lang="en-US" dirty="0"/>
              <a:t> </a:t>
            </a:r>
            <a:r>
              <a:rPr lang="en-US" dirty="0" err="1"/>
              <a:t>donec</a:t>
            </a:r>
            <a:r>
              <a:rPr lang="en-US" dirty="0"/>
              <a:t> et.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 </a:t>
            </a:r>
            <a:r>
              <a:rPr lang="en-US" dirty="0" err="1"/>
              <a:t>nascetur</a:t>
            </a:r>
            <a:r>
              <a:rPr lang="en-US" dirty="0"/>
              <a:t>. Massa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</a:t>
            </a:r>
            <a:r>
              <a:rPr lang="en-US" dirty="0" err="1"/>
              <a:t>fusce</a:t>
            </a:r>
            <a:r>
              <a:rPr lang="en-US" dirty="0"/>
              <a:t> id </a:t>
            </a:r>
            <a:r>
              <a:rPr lang="en-US" dirty="0" err="1"/>
              <a:t>velit</a:t>
            </a:r>
            <a:r>
              <a:rPr lang="en-US" dirty="0"/>
              <a:t>.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 in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. In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nisi porta lorem. </a:t>
            </a:r>
            <a:r>
              <a:rPr lang="en-US" dirty="0" err="1"/>
              <a:t>Fermentum</a:t>
            </a:r>
            <a:r>
              <a:rPr lang="en-US" dirty="0"/>
              <a:t> et </a:t>
            </a:r>
            <a:r>
              <a:rPr lang="en-US" dirty="0" err="1"/>
              <a:t>sollicitudin</a:t>
            </a:r>
            <a:r>
              <a:rPr lang="en-US" dirty="0"/>
              <a:t> ac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phasellus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 </a:t>
            </a:r>
            <a:r>
              <a:rPr lang="en-US" dirty="0" err="1"/>
              <a:t>rutrum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. </a:t>
            </a:r>
            <a:r>
              <a:rPr lang="en-US" dirty="0" err="1"/>
              <a:t>Nec</a:t>
            </a:r>
            <a:r>
              <a:rPr lang="en-US" dirty="0"/>
              <a:t> dui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.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condimentum</a:t>
            </a:r>
            <a:r>
              <a:rPr lang="en-US" dirty="0"/>
              <a:t> id </a:t>
            </a:r>
            <a:r>
              <a:rPr lang="en-US" dirty="0" err="1"/>
              <a:t>venenatis</a:t>
            </a:r>
            <a:r>
              <a:rPr lang="en-US" dirty="0"/>
              <a:t> a </a:t>
            </a:r>
            <a:r>
              <a:rPr lang="en-US" dirty="0" err="1"/>
              <a:t>condimentum</a:t>
            </a:r>
            <a:r>
              <a:rPr lang="en-US" dirty="0"/>
              <a:t>. Non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elementum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vel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20"/>
          </p:nvPr>
        </p:nvSpPr>
        <p:spPr>
          <a:xfrm>
            <a:off x="6370651" y="1579015"/>
            <a:ext cx="5084468" cy="492443"/>
          </a:xfrm>
          <a:solidFill>
            <a:schemeClr val="bg1"/>
          </a:solidFill>
          <a:effectLst>
            <a:outerShdw dist="12700" dir="5400000" algn="t" rotWithShape="0">
              <a:prstClr val="black"/>
            </a:outerShdw>
          </a:effectLst>
        </p:spPr>
        <p:txBody>
          <a:bodyPr tIns="91440" bIns="91440" rtlCol="0" anchor="b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b="1" smtClean="0">
                <a:solidFill>
                  <a:srgbClr val="006298"/>
                </a:solidFill>
              </a:defRPr>
            </a:lvl1pPr>
            <a:lvl2pPr>
              <a:defRPr lang="en-US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370651" y="2202774"/>
            <a:ext cx="5084468" cy="3953578"/>
          </a:xfrm>
        </p:spPr>
        <p:txBody>
          <a:bodyPr>
            <a:normAutofit/>
          </a:bodyPr>
          <a:lstStyle>
            <a:lvl1pPr>
              <a:buClr>
                <a:srgbClr val="004A78"/>
              </a:buClr>
              <a:defRPr sz="1800">
                <a:solidFill>
                  <a:srgbClr val="000000"/>
                </a:solidFill>
              </a:defRPr>
            </a:lvl1pPr>
            <a:lvl2pPr marL="685800" indent="-228600">
              <a:buClr>
                <a:srgbClr val="004A78"/>
              </a:buClr>
              <a:buFontTx/>
              <a:buChar char="‒"/>
              <a:defRPr sz="1800">
                <a:solidFill>
                  <a:srgbClr val="000000"/>
                </a:solidFill>
              </a:defRPr>
            </a:lvl2pPr>
            <a:lvl3pPr>
              <a:buClr>
                <a:srgbClr val="004A78"/>
              </a:buClr>
              <a:defRPr sz="1800">
                <a:solidFill>
                  <a:srgbClr val="000000"/>
                </a:solidFill>
              </a:defRPr>
            </a:lvl3pPr>
            <a:lvl4pPr>
              <a:buClr>
                <a:srgbClr val="004A78"/>
              </a:buClr>
              <a:defRPr sz="1800">
                <a:solidFill>
                  <a:srgbClr val="000000"/>
                </a:solidFill>
              </a:defRPr>
            </a:lvl4pPr>
            <a:lvl5pPr>
              <a:buClr>
                <a:srgbClr val="004A78"/>
              </a:buClr>
              <a:defRPr sz="18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pPr lvl="0"/>
            <a:r>
              <a:rPr lang="en-US" dirty="0" err="1"/>
              <a:t>Viverra</a:t>
            </a:r>
            <a:r>
              <a:rPr lang="en-US" dirty="0"/>
              <a:t> vitae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ac </a:t>
            </a:r>
            <a:r>
              <a:rPr lang="en-US" dirty="0" err="1"/>
              <a:t>felis</a:t>
            </a:r>
            <a:r>
              <a:rPr lang="en-US" dirty="0"/>
              <a:t> </a:t>
            </a:r>
            <a:r>
              <a:rPr lang="en-US" dirty="0" err="1"/>
              <a:t>donec</a:t>
            </a:r>
            <a:r>
              <a:rPr lang="en-US" dirty="0"/>
              <a:t> et.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 </a:t>
            </a:r>
            <a:r>
              <a:rPr lang="en-US" dirty="0" err="1"/>
              <a:t>nascetur</a:t>
            </a:r>
            <a:r>
              <a:rPr lang="en-US" dirty="0"/>
              <a:t>. Massa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</a:t>
            </a:r>
            <a:r>
              <a:rPr lang="en-US" dirty="0" err="1"/>
              <a:t>fusce</a:t>
            </a:r>
            <a:r>
              <a:rPr lang="en-US" dirty="0"/>
              <a:t> id </a:t>
            </a:r>
            <a:r>
              <a:rPr lang="en-US" dirty="0" err="1"/>
              <a:t>velit</a:t>
            </a:r>
            <a:r>
              <a:rPr lang="en-US" dirty="0"/>
              <a:t>. </a:t>
            </a:r>
          </a:p>
          <a:p>
            <a:pPr lvl="0"/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 in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. In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nisi porta lorem. </a:t>
            </a:r>
            <a:r>
              <a:rPr lang="en-US" dirty="0" err="1"/>
              <a:t>Fermentum</a:t>
            </a:r>
            <a:r>
              <a:rPr lang="en-US" dirty="0"/>
              <a:t> et </a:t>
            </a:r>
            <a:r>
              <a:rPr lang="en-US" dirty="0" err="1"/>
              <a:t>sollicitudin</a:t>
            </a:r>
            <a:r>
              <a:rPr lang="en-US" dirty="0"/>
              <a:t> ac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phasellus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 </a:t>
            </a:r>
            <a:r>
              <a:rPr lang="en-US" dirty="0" err="1"/>
              <a:t>rutrum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. </a:t>
            </a:r>
            <a:r>
              <a:rPr lang="en-US" dirty="0" err="1"/>
              <a:t>Nec</a:t>
            </a:r>
            <a:r>
              <a:rPr lang="en-US" dirty="0"/>
              <a:t> dui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.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condimentum</a:t>
            </a:r>
            <a:r>
              <a:rPr lang="en-US" dirty="0"/>
              <a:t> id </a:t>
            </a:r>
            <a:r>
              <a:rPr lang="en-US" dirty="0" err="1"/>
              <a:t>venenatis</a:t>
            </a:r>
            <a:r>
              <a:rPr lang="en-US" dirty="0"/>
              <a:t> a </a:t>
            </a:r>
            <a:r>
              <a:rPr lang="en-US" dirty="0" err="1"/>
              <a:t>condimentum</a:t>
            </a:r>
            <a:r>
              <a:rPr lang="en-US" dirty="0"/>
              <a:t>. Non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elementum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.</a:t>
            </a:r>
          </a:p>
        </p:txBody>
      </p:sp>
      <p:sp>
        <p:nvSpPr>
          <p:cNvPr id="8" name="Footer"/>
          <p:cNvSpPr txBox="1"/>
          <p:nvPr userDrawn="1"/>
        </p:nvSpPr>
        <p:spPr>
          <a:xfrm>
            <a:off x="3007866" y="6323299"/>
            <a:ext cx="8956009" cy="477054"/>
          </a:xfrm>
          <a:prstGeom prst="rect">
            <a:avLst/>
          </a:prstGeom>
          <a:noFill/>
          <a:effectLst/>
        </p:spPr>
        <p:txBody>
          <a:bodyPr wrap="square" lIns="0" tIns="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[Author Name], [Book Title], [#] Edition. © [Insert Year] Cengage. All Rights Reserved. May not be scanned, copied or duplicated, or posted to a publicly accessible website, in whole or in part.</a:t>
            </a:r>
          </a:p>
        </p:txBody>
      </p:sp>
    </p:spTree>
    <p:extLst>
      <p:ext uri="{BB962C8B-B14F-4D97-AF65-F5344CB8AC3E}">
        <p14:creationId xmlns:p14="http://schemas.microsoft.com/office/powerpoint/2010/main" val="1759007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743576" y="1579015"/>
            <a:ext cx="3300402" cy="492443"/>
          </a:xfrm>
          <a:solidFill>
            <a:schemeClr val="bg1"/>
          </a:solidFill>
          <a:effectLst>
            <a:outerShdw dist="12700" dir="5400000" algn="t" rotWithShape="0">
              <a:prstClr val="black"/>
            </a:outerShdw>
          </a:effectLst>
        </p:spPr>
        <p:txBody>
          <a:bodyPr tIns="91440" bIns="91440" rtlCol="0" anchor="b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b="1" smtClean="0">
                <a:solidFill>
                  <a:srgbClr val="006298"/>
                </a:solidFill>
              </a:defRPr>
            </a:lvl1pPr>
            <a:lvl2pPr>
              <a:defRPr lang="en-US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43576" y="2202774"/>
            <a:ext cx="3300402" cy="3953578"/>
          </a:xfrm>
        </p:spPr>
        <p:txBody>
          <a:bodyPr>
            <a:normAutofit/>
          </a:bodyPr>
          <a:lstStyle>
            <a:lvl1pPr marL="0" indent="0">
              <a:buClr>
                <a:srgbClr val="004A78"/>
              </a:buClr>
              <a:buFont typeface="Arial" panose="020B0604020202020204" pitchFamily="34" charset="0"/>
              <a:buNone/>
              <a:defRPr sz="1800">
                <a:solidFill>
                  <a:srgbClr val="000000"/>
                </a:solidFill>
              </a:defRPr>
            </a:lvl1pPr>
            <a:lvl2pPr marL="685800" indent="-228600">
              <a:buFontTx/>
              <a:buChar char="‒"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Viverra</a:t>
            </a:r>
            <a:r>
              <a:rPr lang="en-US" dirty="0"/>
              <a:t> vitae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ac </a:t>
            </a:r>
            <a:r>
              <a:rPr lang="en-US" dirty="0" err="1"/>
              <a:t>felis</a:t>
            </a:r>
            <a:r>
              <a:rPr lang="en-US" dirty="0"/>
              <a:t> </a:t>
            </a:r>
            <a:r>
              <a:rPr lang="en-US" dirty="0" err="1"/>
              <a:t>donec</a:t>
            </a:r>
            <a:r>
              <a:rPr lang="en-US" dirty="0"/>
              <a:t> et.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 </a:t>
            </a:r>
            <a:r>
              <a:rPr lang="en-US" dirty="0" err="1"/>
              <a:t>nascetur</a:t>
            </a:r>
            <a:r>
              <a:rPr lang="en-US" dirty="0"/>
              <a:t>.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2"/>
          </p:nvPr>
        </p:nvSpPr>
        <p:spPr>
          <a:xfrm>
            <a:off x="4445799" y="1579015"/>
            <a:ext cx="3300402" cy="492443"/>
          </a:xfrm>
          <a:solidFill>
            <a:schemeClr val="bg1"/>
          </a:solidFill>
          <a:effectLst>
            <a:outerShdw dist="12700" dir="5400000" algn="t" rotWithShape="0">
              <a:prstClr val="black"/>
            </a:outerShdw>
          </a:effectLst>
        </p:spPr>
        <p:txBody>
          <a:bodyPr tIns="91440" bIns="91440" rtlCol="0" anchor="b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b="1" smtClean="0">
                <a:solidFill>
                  <a:srgbClr val="006298"/>
                </a:solidFill>
              </a:defRPr>
            </a:lvl1pPr>
            <a:lvl2pPr>
              <a:defRPr lang="en-US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445799" y="2202774"/>
            <a:ext cx="3300402" cy="3953578"/>
          </a:xfrm>
        </p:spPr>
        <p:txBody>
          <a:bodyPr>
            <a:normAutofit/>
          </a:bodyPr>
          <a:lstStyle>
            <a:lvl1pPr>
              <a:buClr>
                <a:srgbClr val="004A78"/>
              </a:buClr>
              <a:defRPr sz="1800">
                <a:solidFill>
                  <a:srgbClr val="000000"/>
                </a:solidFill>
              </a:defRPr>
            </a:lvl1pPr>
            <a:lvl2pPr marL="685800" indent="-228600">
              <a:buFontTx/>
              <a:buChar char="‒"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Viverra</a:t>
            </a:r>
            <a:r>
              <a:rPr lang="en-US" dirty="0"/>
              <a:t> vitae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ac </a:t>
            </a:r>
            <a:r>
              <a:rPr lang="en-US" dirty="0" err="1"/>
              <a:t>felis</a:t>
            </a:r>
            <a:r>
              <a:rPr lang="en-US" dirty="0"/>
              <a:t> </a:t>
            </a:r>
            <a:r>
              <a:rPr lang="en-US" dirty="0" err="1"/>
              <a:t>donec</a:t>
            </a:r>
            <a:r>
              <a:rPr lang="en-US" dirty="0"/>
              <a:t> et.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 </a:t>
            </a:r>
            <a:r>
              <a:rPr lang="en-US" dirty="0" err="1"/>
              <a:t>nascetur</a:t>
            </a:r>
            <a:r>
              <a:rPr lang="en-US" dirty="0"/>
              <a:t>.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3"/>
          </p:nvPr>
        </p:nvSpPr>
        <p:spPr>
          <a:xfrm>
            <a:off x="8145953" y="1579015"/>
            <a:ext cx="3300402" cy="492443"/>
          </a:xfrm>
          <a:solidFill>
            <a:schemeClr val="bg1"/>
          </a:solidFill>
          <a:effectLst>
            <a:outerShdw dist="12700" dir="5400000" algn="t" rotWithShape="0">
              <a:prstClr val="black"/>
            </a:outerShdw>
          </a:effectLst>
        </p:spPr>
        <p:txBody>
          <a:bodyPr tIns="91440" bIns="91440" rtlCol="0" anchor="b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b="1" smtClean="0">
                <a:solidFill>
                  <a:srgbClr val="006298"/>
                </a:solidFill>
              </a:defRPr>
            </a:lvl1pPr>
            <a:lvl2pPr>
              <a:defRPr lang="en-US" smtClean="0">
                <a:solidFill>
                  <a:schemeClr val="tx1"/>
                </a:solidFill>
              </a:defRPr>
            </a:lvl2pPr>
            <a:lvl3pPr>
              <a:defRPr lang="en-US" smtClean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154717" y="2202774"/>
            <a:ext cx="3300402" cy="3953578"/>
          </a:xfrm>
        </p:spPr>
        <p:txBody>
          <a:bodyPr>
            <a:normAutofit/>
          </a:bodyPr>
          <a:lstStyle>
            <a:lvl1pPr>
              <a:buClr>
                <a:srgbClr val="004A78"/>
              </a:buClr>
              <a:defRPr sz="1800">
                <a:solidFill>
                  <a:srgbClr val="000000"/>
                </a:solidFill>
              </a:defRPr>
            </a:lvl1pPr>
            <a:lvl2pPr marL="685800" indent="-228600">
              <a:buFontTx/>
              <a:buChar char="‒"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Viverra</a:t>
            </a:r>
            <a:r>
              <a:rPr lang="en-US" dirty="0"/>
              <a:t> vitae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ac </a:t>
            </a:r>
            <a:r>
              <a:rPr lang="en-US" dirty="0" err="1"/>
              <a:t>felis</a:t>
            </a:r>
            <a:r>
              <a:rPr lang="en-US" dirty="0"/>
              <a:t> </a:t>
            </a:r>
            <a:r>
              <a:rPr lang="en-US" dirty="0" err="1"/>
              <a:t>donec</a:t>
            </a:r>
            <a:r>
              <a:rPr lang="en-US" dirty="0"/>
              <a:t> et.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 </a:t>
            </a:r>
            <a:r>
              <a:rPr lang="en-US" dirty="0" err="1"/>
              <a:t>nascetur</a:t>
            </a:r>
            <a:r>
              <a:rPr lang="en-US" dirty="0"/>
              <a:t>.</a:t>
            </a:r>
          </a:p>
        </p:txBody>
      </p:sp>
      <p:sp>
        <p:nvSpPr>
          <p:cNvPr id="10" name="Footer"/>
          <p:cNvSpPr txBox="1"/>
          <p:nvPr userDrawn="1"/>
        </p:nvSpPr>
        <p:spPr>
          <a:xfrm>
            <a:off x="3007866" y="6323299"/>
            <a:ext cx="8956009" cy="477054"/>
          </a:xfrm>
          <a:prstGeom prst="rect">
            <a:avLst/>
          </a:prstGeom>
          <a:noFill/>
          <a:effectLst/>
        </p:spPr>
        <p:txBody>
          <a:bodyPr wrap="square" lIns="0" tIns="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[Author Name], [Book Title], [#] Edition. © [Insert Year] Cengage. All Rights Reserved. May not be scanned, copied or duplicated, or posted to a publicly accessible website, in whole or in part.</a:t>
            </a:r>
          </a:p>
        </p:txBody>
      </p:sp>
    </p:spTree>
    <p:extLst>
      <p:ext uri="{BB962C8B-B14F-4D97-AF65-F5344CB8AC3E}">
        <p14:creationId xmlns:p14="http://schemas.microsoft.com/office/powerpoint/2010/main" val="1377184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1"/>
          <p:cNvSpPr>
            <a:spLocks noGrp="1"/>
          </p:cNvSpPr>
          <p:nvPr>
            <p:ph type="body" sz="quarter" idx="15" hasCustomPrompt="1"/>
          </p:nvPr>
        </p:nvSpPr>
        <p:spPr>
          <a:xfrm>
            <a:off x="743576" y="1289684"/>
            <a:ext cx="10711543" cy="2750053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i="0" baseline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rgbClr val="000000"/>
                </a:solidFill>
                <a:latin typeface="Summer Font" charset="0"/>
                <a:ea typeface="Summer Font" charset="0"/>
                <a:cs typeface="Summer Font" charset="0"/>
              </a:defRPr>
            </a:lvl2pPr>
            <a:lvl3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3pPr>
            <a:lvl4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4pPr>
            <a:lvl5pPr>
              <a:defRPr>
                <a:solidFill>
                  <a:schemeClr val="bg1"/>
                </a:solidFill>
                <a:latin typeface="Summer Font" charset="0"/>
                <a:ea typeface="Summer Font" charset="0"/>
                <a:cs typeface="Summer Font" charset="0"/>
              </a:defRPr>
            </a:lvl5pPr>
          </a:lstStyle>
          <a:p>
            <a:pPr lvl="0"/>
            <a:r>
              <a:rPr lang="en-US" dirty="0"/>
              <a:t>Click to add text here.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nullam</a:t>
            </a:r>
            <a:r>
              <a:rPr lang="en-US" dirty="0"/>
              <a:t> non. </a:t>
            </a:r>
            <a:r>
              <a:rPr lang="en-US" dirty="0" err="1"/>
              <a:t>Mauris</a:t>
            </a:r>
            <a:r>
              <a:rPr lang="en-US" dirty="0"/>
              <a:t> a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maecenas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.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nisi.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vitae. </a:t>
            </a:r>
            <a:r>
              <a:rPr lang="en-US" dirty="0" err="1"/>
              <a:t>Consectetur</a:t>
            </a:r>
            <a:r>
              <a:rPr lang="en-US" dirty="0"/>
              <a:t> libero id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tempus </a:t>
            </a:r>
            <a:r>
              <a:rPr lang="en-US" dirty="0" err="1"/>
              <a:t>iaculis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 id </a:t>
            </a:r>
            <a:r>
              <a:rPr lang="en-US" dirty="0" err="1"/>
              <a:t>volutpat</a:t>
            </a:r>
            <a:r>
              <a:rPr lang="en-US" dirty="0"/>
              <a:t> lacus. </a:t>
            </a:r>
            <a:r>
              <a:rPr lang="en-US" dirty="0" err="1"/>
              <a:t>Imperdiet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gravida cum </a:t>
            </a:r>
            <a:r>
              <a:rPr lang="en-US" dirty="0" err="1"/>
              <a:t>sociis</a:t>
            </a:r>
            <a:r>
              <a:rPr lang="en-US" dirty="0"/>
              <a:t>. Sed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ut.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740228" y="4846655"/>
            <a:ext cx="10711543" cy="825500"/>
          </a:xfr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rgbClr val="00629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Click to add caption to accompany content. Lorem ipsum dolor sit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sed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do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eiusmod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tempor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incididunt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ut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labore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et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dolore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magna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aliqua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Viverra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vitae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congue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eu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consequat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ac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felis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donec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et.</a:t>
            </a:r>
          </a:p>
        </p:txBody>
      </p:sp>
      <p:sp>
        <p:nvSpPr>
          <p:cNvPr id="8" name="Footer"/>
          <p:cNvSpPr txBox="1"/>
          <p:nvPr userDrawn="1"/>
        </p:nvSpPr>
        <p:spPr>
          <a:xfrm>
            <a:off x="3007866" y="6323299"/>
            <a:ext cx="8956009" cy="477054"/>
          </a:xfrm>
          <a:prstGeom prst="rect">
            <a:avLst/>
          </a:prstGeom>
          <a:noFill/>
          <a:effectLst/>
        </p:spPr>
        <p:txBody>
          <a:bodyPr wrap="square" lIns="0" tIns="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[Author Name], [Book Title], [#] Edition. © [Insert Year] Cengage. All Rights Reserved. May not be scanned, copied or duplicated, or posted to a publicly accessible website, in whole or in part.</a:t>
            </a:r>
          </a:p>
        </p:txBody>
      </p:sp>
    </p:spTree>
    <p:extLst>
      <p:ext uri="{BB962C8B-B14F-4D97-AF65-F5344CB8AC3E}">
        <p14:creationId xmlns:p14="http://schemas.microsoft.com/office/powerpoint/2010/main" val="1474805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733118" y="1619557"/>
            <a:ext cx="6477000" cy="425926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7478972" y="4070657"/>
            <a:ext cx="3976406" cy="1808163"/>
          </a:xfr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>
                <a:solidFill>
                  <a:srgbClr val="00629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Click to add caption to accompany content. Lorem ipsum dolor sit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consectetur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adipiscing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elit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sed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do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eiusmod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tempor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incididunt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ut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labore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et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dolore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magna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aliqua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Viverra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vitae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congue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eu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consequat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ac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felis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donec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et.</a:t>
            </a:r>
          </a:p>
        </p:txBody>
      </p:sp>
      <p:sp>
        <p:nvSpPr>
          <p:cNvPr id="8" name="Footer"/>
          <p:cNvSpPr txBox="1"/>
          <p:nvPr userDrawn="1"/>
        </p:nvSpPr>
        <p:spPr>
          <a:xfrm>
            <a:off x="3007866" y="6323299"/>
            <a:ext cx="8956009" cy="477054"/>
          </a:xfrm>
          <a:prstGeom prst="rect">
            <a:avLst/>
          </a:prstGeom>
          <a:noFill/>
          <a:effectLst/>
        </p:spPr>
        <p:txBody>
          <a:bodyPr wrap="square" lIns="0" tIns="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Joseph F. Healey, Statistics: A Tool For Social Research, Eleventh Edition. © 2021 Cengage. All Rights Reserved. May not be scanned, copied or duplicated, or posted to a publicly accessible website, in whole or in part.</a:t>
            </a:r>
          </a:p>
        </p:txBody>
      </p:sp>
    </p:spTree>
    <p:extLst>
      <p:ext uri="{BB962C8B-B14F-4D97-AF65-F5344CB8AC3E}">
        <p14:creationId xmlns:p14="http://schemas.microsoft.com/office/powerpoint/2010/main" val="87119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743576" y="1638300"/>
            <a:ext cx="10711543" cy="4394200"/>
          </a:xfrm>
        </p:spPr>
        <p:txBody>
          <a:bodyPr>
            <a:normAutofit/>
          </a:bodyPr>
          <a:lstStyle>
            <a:lvl1pPr marL="342900" indent="-342900">
              <a:buClr>
                <a:srgbClr val="004A78"/>
              </a:buClr>
              <a:buFont typeface="Arial" charset="0"/>
              <a:buChar char="•"/>
              <a:defRPr sz="2000">
                <a:solidFill>
                  <a:srgbClr val="000000"/>
                </a:solidFill>
              </a:defRPr>
            </a:lvl1pPr>
            <a:lvl2pPr marL="685800" marR="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F6300"/>
              </a:buClr>
              <a:buSzTx/>
              <a:buFont typeface="Arial" charset="0"/>
              <a:buChar char="•"/>
              <a:tabLst/>
              <a:defRPr sz="2000" baseline="0"/>
            </a:lvl2pPr>
            <a:lvl3pPr marL="1143000" indent="-228600">
              <a:buClr>
                <a:srgbClr val="000000"/>
              </a:buClr>
              <a:buFont typeface="Arial" charset="0"/>
              <a:buChar char="•"/>
              <a:defRPr sz="2000"/>
            </a:lvl3pPr>
            <a:lvl4pPr marL="1600200" indent="-228600">
              <a:buClr>
                <a:srgbClr val="000000"/>
              </a:buClr>
              <a:buSzPct val="50000"/>
              <a:buFont typeface="Calibri" charset="0"/>
              <a:buChar char="▶"/>
              <a:defRPr sz="2000"/>
            </a:lvl4pPr>
            <a:lvl5pPr marL="2057400" indent="-228600">
              <a:buClr>
                <a:srgbClr val="000000"/>
              </a:buClr>
              <a:buFont typeface="Helvetica" charset="0"/>
              <a:buChar char="⁃"/>
              <a:defRPr sz="2000"/>
            </a:lvl5pPr>
          </a:lstStyle>
          <a:p>
            <a:pPr lvl="0"/>
            <a:r>
              <a:rPr lang="en-US" dirty="0"/>
              <a:t>Click to add text here.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nullam</a:t>
            </a:r>
            <a:r>
              <a:rPr lang="en-US" dirty="0"/>
              <a:t> non.</a:t>
            </a:r>
          </a:p>
          <a:p>
            <a:pPr lvl="0"/>
            <a:r>
              <a:rPr lang="en-US" dirty="0" err="1"/>
              <a:t>Mauris</a:t>
            </a:r>
            <a:r>
              <a:rPr lang="en-US" dirty="0"/>
              <a:t> a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maecenas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.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nisi.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vitae.</a:t>
            </a:r>
          </a:p>
          <a:p>
            <a:pPr lvl="0"/>
            <a:r>
              <a:rPr lang="en-US" dirty="0" err="1"/>
              <a:t>Consectetur</a:t>
            </a:r>
            <a:r>
              <a:rPr lang="en-US" dirty="0"/>
              <a:t> libero id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tempus </a:t>
            </a:r>
            <a:r>
              <a:rPr lang="en-US" dirty="0" err="1"/>
              <a:t>iaculis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 id </a:t>
            </a:r>
            <a:r>
              <a:rPr lang="en-US" dirty="0" err="1"/>
              <a:t>volutpat</a:t>
            </a:r>
            <a:r>
              <a:rPr lang="en-US" dirty="0"/>
              <a:t> lacus. </a:t>
            </a:r>
            <a:r>
              <a:rPr lang="en-US" dirty="0" err="1"/>
              <a:t>Imperdiet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gravida cum </a:t>
            </a:r>
            <a:r>
              <a:rPr lang="en-US" dirty="0" err="1"/>
              <a:t>sociis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ut.</a:t>
            </a:r>
            <a:endParaRPr lang="en-US" dirty="0"/>
          </a:p>
        </p:txBody>
      </p:sp>
      <p:sp>
        <p:nvSpPr>
          <p:cNvPr id="5" name="Footer"/>
          <p:cNvSpPr txBox="1"/>
          <p:nvPr userDrawn="1"/>
        </p:nvSpPr>
        <p:spPr>
          <a:xfrm>
            <a:off x="3007866" y="6323299"/>
            <a:ext cx="8956009" cy="477054"/>
          </a:xfrm>
          <a:prstGeom prst="rect">
            <a:avLst/>
          </a:prstGeom>
          <a:noFill/>
          <a:effectLst/>
        </p:spPr>
        <p:txBody>
          <a:bodyPr wrap="square" lIns="0" tIns="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Joseph F. Healey, Statistics: A Tool For Social Research, Eleventh Edition. © 2021 Cengage. All Rights Reserved. May not be scanned, copied or duplicated, or posted to a publicly accessible website, in whole or in part.</a:t>
            </a:r>
          </a:p>
        </p:txBody>
      </p:sp>
    </p:spTree>
    <p:extLst>
      <p:ext uri="{BB962C8B-B14F-4D97-AF65-F5344CB8AC3E}">
        <p14:creationId xmlns:p14="http://schemas.microsoft.com/office/powerpoint/2010/main" val="905811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743576" y="1638300"/>
            <a:ext cx="10711543" cy="4394200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Clr>
                <a:srgbClr val="004A78"/>
              </a:buClr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</a:defRPr>
            </a:lvl1pPr>
            <a:lvl2pPr marL="685800" marR="0" indent="-2286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004A78"/>
              </a:buClr>
              <a:buSzTx/>
              <a:buFont typeface="Arial" panose="020B0604020202020204" pitchFamily="34" charset="0"/>
              <a:buChar char="•"/>
              <a:tabLst/>
              <a:defRPr sz="2000" baseline="0"/>
            </a:lvl2pPr>
            <a:lvl3pPr marL="1143000" indent="-228600">
              <a:lnSpc>
                <a:spcPct val="100000"/>
              </a:lnSpc>
              <a:buClr>
                <a:srgbClr val="004A78"/>
              </a:buClr>
              <a:buFont typeface="Arial" panose="020B0604020202020204" pitchFamily="34" charset="0"/>
              <a:buChar char="•"/>
              <a:defRPr sz="1800"/>
            </a:lvl3pPr>
            <a:lvl4pPr marL="1600200" indent="-228600">
              <a:lnSpc>
                <a:spcPct val="100000"/>
              </a:lnSpc>
              <a:buClr>
                <a:srgbClr val="004A78"/>
              </a:buClr>
              <a:buSzPct val="50000"/>
              <a:buFont typeface="Arial" panose="020B0604020202020204" pitchFamily="34" charset="0"/>
              <a:buChar char="•"/>
              <a:defRPr sz="1800"/>
            </a:lvl4pPr>
            <a:lvl5pPr marL="2057400" indent="-228600">
              <a:buClr>
                <a:srgbClr val="000000"/>
              </a:buClr>
              <a:buFont typeface="Helvetica" charset="0"/>
              <a:buChar char="⁃"/>
              <a:defRPr sz="2000"/>
            </a:lvl5pPr>
          </a:lstStyle>
          <a:p>
            <a:pPr lvl="0"/>
            <a:r>
              <a:rPr lang="en-US" dirty="0"/>
              <a:t>Click to add text here.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nullam</a:t>
            </a:r>
            <a:r>
              <a:rPr lang="en-US" dirty="0"/>
              <a:t> non.</a:t>
            </a:r>
          </a:p>
          <a:p>
            <a:pPr lvl="1"/>
            <a:r>
              <a:rPr lang="en-US" dirty="0" err="1"/>
              <a:t>Mauris</a:t>
            </a:r>
            <a:r>
              <a:rPr lang="en-US" dirty="0"/>
              <a:t> a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maecenas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.</a:t>
            </a:r>
          </a:p>
          <a:p>
            <a:pPr lvl="2"/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.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nisi.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vitae.</a:t>
            </a:r>
          </a:p>
          <a:p>
            <a:pPr lvl="3"/>
            <a:r>
              <a:rPr lang="en-US" dirty="0" err="1"/>
              <a:t>Consectetur</a:t>
            </a:r>
            <a:r>
              <a:rPr lang="en-US" dirty="0"/>
              <a:t> libero id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</a:t>
            </a:r>
          </a:p>
        </p:txBody>
      </p:sp>
      <p:sp>
        <p:nvSpPr>
          <p:cNvPr id="5" name="Footer"/>
          <p:cNvSpPr txBox="1"/>
          <p:nvPr userDrawn="1"/>
        </p:nvSpPr>
        <p:spPr>
          <a:xfrm>
            <a:off x="3007866" y="6323299"/>
            <a:ext cx="8956009" cy="477054"/>
          </a:xfrm>
          <a:prstGeom prst="rect">
            <a:avLst/>
          </a:prstGeom>
          <a:noFill/>
          <a:effectLst/>
        </p:spPr>
        <p:txBody>
          <a:bodyPr wrap="square" lIns="0" tIns="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Joseph F. Healey, Statistics: A Tool For Social Research, Eleventh Edition. © 2021 Cengage. All Rights Reserved. May not be scanned, copied or duplicated, or posted to a publicly accessible website, in whole or in part.</a:t>
            </a:r>
          </a:p>
        </p:txBody>
      </p:sp>
    </p:spTree>
    <p:extLst>
      <p:ext uri="{BB962C8B-B14F-4D97-AF65-F5344CB8AC3E}">
        <p14:creationId xmlns:p14="http://schemas.microsoft.com/office/powerpoint/2010/main" val="20430808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743576" y="1638300"/>
            <a:ext cx="10711543" cy="1294905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Clr>
                <a:srgbClr val="004A78"/>
              </a:buClr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</a:defRPr>
            </a:lvl1pPr>
            <a:lvl2pPr marL="685800" marR="0" indent="-2286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004A78"/>
              </a:buClr>
              <a:buSzTx/>
              <a:buFont typeface="Arial" panose="020B0604020202020204" pitchFamily="34" charset="0"/>
              <a:buChar char="•"/>
              <a:tabLst/>
              <a:defRPr sz="2000" baseline="0"/>
            </a:lvl2pPr>
            <a:lvl3pPr marL="1143000" indent="-228600">
              <a:lnSpc>
                <a:spcPct val="100000"/>
              </a:lnSpc>
              <a:buClr>
                <a:srgbClr val="004A78"/>
              </a:buClr>
              <a:buFont typeface="Arial" panose="020B0604020202020204" pitchFamily="34" charset="0"/>
              <a:buChar char="•"/>
              <a:defRPr sz="1800"/>
            </a:lvl3pPr>
            <a:lvl4pPr marL="1600200" indent="-228600">
              <a:lnSpc>
                <a:spcPct val="100000"/>
              </a:lnSpc>
              <a:buClr>
                <a:srgbClr val="004A78"/>
              </a:buClr>
              <a:buSzPct val="50000"/>
              <a:buFont typeface="Arial" panose="020B0604020202020204" pitchFamily="34" charset="0"/>
              <a:buChar char="•"/>
              <a:defRPr sz="1800"/>
            </a:lvl4pPr>
            <a:lvl5pPr marL="2057400" indent="-228600">
              <a:buClr>
                <a:srgbClr val="000000"/>
              </a:buClr>
              <a:buFont typeface="Helvetica" charset="0"/>
              <a:buChar char="⁃"/>
              <a:defRPr sz="2000"/>
            </a:lvl5pPr>
          </a:lstStyle>
          <a:p>
            <a:pPr lvl="0"/>
            <a:r>
              <a:rPr lang="en-US" dirty="0"/>
              <a:t>Click to add text here.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nullam</a:t>
            </a:r>
            <a:r>
              <a:rPr lang="en-US" dirty="0"/>
              <a:t> non.</a:t>
            </a:r>
          </a:p>
          <a:p>
            <a:pPr lvl="1"/>
            <a:r>
              <a:rPr lang="en-US" dirty="0" err="1"/>
              <a:t>Mauris</a:t>
            </a:r>
            <a:r>
              <a:rPr lang="en-US" dirty="0"/>
              <a:t> a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maecenas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.</a:t>
            </a:r>
          </a:p>
          <a:p>
            <a:pPr lvl="2"/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.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nisi.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vitae.</a:t>
            </a:r>
          </a:p>
          <a:p>
            <a:pPr lvl="3"/>
            <a:r>
              <a:rPr lang="en-US" dirty="0" err="1"/>
              <a:t>Consectetur</a:t>
            </a:r>
            <a:r>
              <a:rPr lang="en-US" dirty="0"/>
              <a:t> libero id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</a:t>
            </a:r>
          </a:p>
        </p:txBody>
      </p:sp>
      <p:sp>
        <p:nvSpPr>
          <p:cNvPr id="5" name="Footer"/>
          <p:cNvSpPr txBox="1"/>
          <p:nvPr userDrawn="1"/>
        </p:nvSpPr>
        <p:spPr>
          <a:xfrm>
            <a:off x="3007866" y="6323299"/>
            <a:ext cx="8956009" cy="477054"/>
          </a:xfrm>
          <a:prstGeom prst="rect">
            <a:avLst/>
          </a:prstGeom>
          <a:noFill/>
          <a:effectLst/>
        </p:spPr>
        <p:txBody>
          <a:bodyPr wrap="square" lIns="0" tIns="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Joseph F. Healey, Statistics: A Tool For Social Research, Eleventh Edition. © 2021 Cengage. All Rights Reserved. May not be scanned, copied or duplicated, or posted to a publicly accessible website, in whole or in part.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FD8AA49-2F8B-4658-B089-B13D050B3E9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76855" y="3040083"/>
            <a:ext cx="5038290" cy="283873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03E002-3223-408F-9458-DD90BA43CB9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42188" y="5497513"/>
            <a:ext cx="10707624" cy="58261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876880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743576" y="1638300"/>
            <a:ext cx="10711543" cy="1294905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Clr>
                <a:srgbClr val="004A78"/>
              </a:buClr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</a:defRPr>
            </a:lvl1pPr>
            <a:lvl2pPr marL="685800" marR="0" indent="-2286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004A78"/>
              </a:buClr>
              <a:buSzTx/>
              <a:buFont typeface="Arial" panose="020B0604020202020204" pitchFamily="34" charset="0"/>
              <a:buChar char="•"/>
              <a:tabLst/>
              <a:defRPr sz="2000" baseline="0"/>
            </a:lvl2pPr>
            <a:lvl3pPr marL="1143000" indent="-228600">
              <a:lnSpc>
                <a:spcPct val="100000"/>
              </a:lnSpc>
              <a:buClr>
                <a:srgbClr val="004A78"/>
              </a:buClr>
              <a:buFont typeface="Arial" panose="020B0604020202020204" pitchFamily="34" charset="0"/>
              <a:buChar char="•"/>
              <a:defRPr sz="1800"/>
            </a:lvl3pPr>
            <a:lvl4pPr marL="1600200" indent="-228600">
              <a:lnSpc>
                <a:spcPct val="100000"/>
              </a:lnSpc>
              <a:buClr>
                <a:srgbClr val="004A78"/>
              </a:buClr>
              <a:buSzPct val="50000"/>
              <a:buFont typeface="Arial" panose="020B0604020202020204" pitchFamily="34" charset="0"/>
              <a:buChar char="•"/>
              <a:defRPr sz="1800"/>
            </a:lvl4pPr>
            <a:lvl5pPr marL="2057400" indent="-228600">
              <a:buClr>
                <a:srgbClr val="000000"/>
              </a:buClr>
              <a:buFont typeface="Helvetica" charset="0"/>
              <a:buChar char="⁃"/>
              <a:defRPr sz="2000"/>
            </a:lvl5pPr>
          </a:lstStyle>
          <a:p>
            <a:pPr lvl="0"/>
            <a:r>
              <a:rPr lang="en-US" dirty="0"/>
              <a:t>Click to add text here.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nullam</a:t>
            </a:r>
            <a:r>
              <a:rPr lang="en-US" dirty="0"/>
              <a:t> non.</a:t>
            </a:r>
          </a:p>
          <a:p>
            <a:pPr lvl="1"/>
            <a:r>
              <a:rPr lang="en-US" dirty="0" err="1"/>
              <a:t>Mauris</a:t>
            </a:r>
            <a:r>
              <a:rPr lang="en-US" dirty="0"/>
              <a:t> a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maecenas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.</a:t>
            </a:r>
          </a:p>
          <a:p>
            <a:pPr lvl="2"/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.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nisi.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vitae.</a:t>
            </a:r>
          </a:p>
          <a:p>
            <a:pPr lvl="3"/>
            <a:r>
              <a:rPr lang="en-US" dirty="0" err="1"/>
              <a:t>Consectetur</a:t>
            </a:r>
            <a:r>
              <a:rPr lang="en-US" dirty="0"/>
              <a:t> libero id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</a:t>
            </a:r>
          </a:p>
        </p:txBody>
      </p:sp>
      <p:sp>
        <p:nvSpPr>
          <p:cNvPr id="5" name="Footer"/>
          <p:cNvSpPr txBox="1"/>
          <p:nvPr userDrawn="1"/>
        </p:nvSpPr>
        <p:spPr>
          <a:xfrm>
            <a:off x="3007866" y="6323299"/>
            <a:ext cx="8956009" cy="477054"/>
          </a:xfrm>
          <a:prstGeom prst="rect">
            <a:avLst/>
          </a:prstGeom>
          <a:noFill/>
          <a:effectLst/>
        </p:spPr>
        <p:txBody>
          <a:bodyPr wrap="square" lIns="0" tIns="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Joseph F. Healey, Statistics: A Tool For Social Research, Eleventh Edition. © 2021 Cengage. All Rights Reserved. May not be scanned, copied or duplicated, or posted to a publicly accessible website, in whole or in part.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FD8AA49-2F8B-4658-B089-B13D050B3E9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25542" y="3040083"/>
            <a:ext cx="5038290" cy="2838737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B3BB9E8C-2F97-4B96-B142-70C51BAB062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007955"/>
            <a:ext cx="5038290" cy="2838737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03E002-3223-408F-9458-DD90BA43CB9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42188" y="5497513"/>
            <a:ext cx="10707624" cy="58261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979593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743576" y="1638300"/>
            <a:ext cx="10711543" cy="1336469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Clr>
                <a:srgbClr val="004A78"/>
              </a:buClr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</a:defRPr>
            </a:lvl1pPr>
            <a:lvl2pPr marL="685800" marR="0" indent="-2286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004A78"/>
              </a:buClr>
              <a:buSzTx/>
              <a:buFont typeface="Arial" panose="020B0604020202020204" pitchFamily="34" charset="0"/>
              <a:buChar char="•"/>
              <a:tabLst/>
              <a:defRPr sz="2000" baseline="0"/>
            </a:lvl2pPr>
            <a:lvl3pPr marL="1143000" indent="-228600">
              <a:lnSpc>
                <a:spcPct val="100000"/>
              </a:lnSpc>
              <a:buClr>
                <a:srgbClr val="004A78"/>
              </a:buClr>
              <a:buFont typeface="Arial" panose="020B0604020202020204" pitchFamily="34" charset="0"/>
              <a:buChar char="•"/>
              <a:defRPr sz="1800"/>
            </a:lvl3pPr>
            <a:lvl4pPr marL="1600200" indent="-228600">
              <a:lnSpc>
                <a:spcPct val="100000"/>
              </a:lnSpc>
              <a:buClr>
                <a:srgbClr val="004A78"/>
              </a:buClr>
              <a:buSzPct val="50000"/>
              <a:buFont typeface="Arial" panose="020B0604020202020204" pitchFamily="34" charset="0"/>
              <a:buChar char="•"/>
              <a:defRPr sz="1800"/>
            </a:lvl4pPr>
            <a:lvl5pPr marL="2057400" indent="-228600">
              <a:buClr>
                <a:srgbClr val="000000"/>
              </a:buClr>
              <a:buFont typeface="Helvetica" charset="0"/>
              <a:buChar char="⁃"/>
              <a:defRPr sz="2000"/>
            </a:lvl5pPr>
          </a:lstStyle>
          <a:p>
            <a:pPr lvl="0"/>
            <a:r>
              <a:rPr lang="en-US" dirty="0"/>
              <a:t>Click to add text here.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nullam</a:t>
            </a:r>
            <a:r>
              <a:rPr lang="en-US" dirty="0"/>
              <a:t> non.</a:t>
            </a:r>
          </a:p>
          <a:p>
            <a:pPr lvl="1"/>
            <a:r>
              <a:rPr lang="en-US" dirty="0" err="1"/>
              <a:t>Mauris</a:t>
            </a:r>
            <a:r>
              <a:rPr lang="en-US" dirty="0"/>
              <a:t> a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maecenas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.</a:t>
            </a:r>
          </a:p>
          <a:p>
            <a:pPr lvl="2"/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.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nisi.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vitae.</a:t>
            </a:r>
          </a:p>
          <a:p>
            <a:pPr lvl="3"/>
            <a:r>
              <a:rPr lang="en-US" dirty="0" err="1"/>
              <a:t>Consectetur</a:t>
            </a:r>
            <a:r>
              <a:rPr lang="en-US" dirty="0"/>
              <a:t> libero id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</a:t>
            </a:r>
          </a:p>
        </p:txBody>
      </p:sp>
      <p:sp>
        <p:nvSpPr>
          <p:cNvPr id="5" name="Footer"/>
          <p:cNvSpPr txBox="1"/>
          <p:nvPr userDrawn="1"/>
        </p:nvSpPr>
        <p:spPr>
          <a:xfrm>
            <a:off x="3007866" y="6323299"/>
            <a:ext cx="8956009" cy="477054"/>
          </a:xfrm>
          <a:prstGeom prst="rect">
            <a:avLst/>
          </a:prstGeom>
          <a:noFill/>
          <a:effectLst/>
        </p:spPr>
        <p:txBody>
          <a:bodyPr wrap="square" lIns="0" tIns="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Joseph F. Healey, Statistics: A Tool For Social Research, Eleventh Edition. © 2021 Cengage. All Rights Reserved. May not be scanned, copied or duplicated, or posted to a publicly accessible website, in whole or in part.</a:t>
            </a:r>
          </a:p>
        </p:txBody>
      </p:sp>
      <p:sp>
        <p:nvSpPr>
          <p:cNvPr id="6" name="Table Placeholder 4">
            <a:extLst>
              <a:ext uri="{FF2B5EF4-FFF2-40B4-BE49-F238E27FC236}">
                <a16:creationId xmlns:a16="http://schemas.microsoft.com/office/drawing/2014/main" id="{69C82DF9-46AC-4441-8F77-29C8A1C67BD5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895522" y="3146961"/>
            <a:ext cx="8128000" cy="238694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1DCC06-456E-4E0B-9C8E-E81C63939F1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42188" y="5534025"/>
            <a:ext cx="10707624" cy="476250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916706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743576" y="1638300"/>
            <a:ext cx="10711543" cy="1336469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Clr>
                <a:srgbClr val="004A78"/>
              </a:buClr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</a:defRPr>
            </a:lvl1pPr>
            <a:lvl2pPr marL="685800" marR="0" indent="-2286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004A78"/>
              </a:buClr>
              <a:buSzTx/>
              <a:buFont typeface="Arial" panose="020B0604020202020204" pitchFamily="34" charset="0"/>
              <a:buChar char="•"/>
              <a:tabLst/>
              <a:defRPr sz="2000" baseline="0"/>
            </a:lvl2pPr>
            <a:lvl3pPr marL="1143000" indent="-228600">
              <a:lnSpc>
                <a:spcPct val="100000"/>
              </a:lnSpc>
              <a:buClr>
                <a:srgbClr val="004A78"/>
              </a:buClr>
              <a:buFont typeface="Arial" panose="020B0604020202020204" pitchFamily="34" charset="0"/>
              <a:buChar char="•"/>
              <a:defRPr sz="1800"/>
            </a:lvl3pPr>
            <a:lvl4pPr marL="1600200" indent="-228600">
              <a:lnSpc>
                <a:spcPct val="100000"/>
              </a:lnSpc>
              <a:buClr>
                <a:srgbClr val="004A78"/>
              </a:buClr>
              <a:buSzPct val="50000"/>
              <a:buFont typeface="Arial" panose="020B0604020202020204" pitchFamily="34" charset="0"/>
              <a:buChar char="•"/>
              <a:defRPr sz="1800"/>
            </a:lvl4pPr>
            <a:lvl5pPr marL="2057400" indent="-228600">
              <a:buClr>
                <a:srgbClr val="000000"/>
              </a:buClr>
              <a:buFont typeface="Helvetica" charset="0"/>
              <a:buChar char="⁃"/>
              <a:defRPr sz="2000"/>
            </a:lvl5pPr>
          </a:lstStyle>
          <a:p>
            <a:pPr lvl="0"/>
            <a:r>
              <a:rPr lang="en-US" dirty="0"/>
              <a:t>Click to add text here.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nullam</a:t>
            </a:r>
            <a:r>
              <a:rPr lang="en-US" dirty="0"/>
              <a:t> non.</a:t>
            </a:r>
          </a:p>
          <a:p>
            <a:pPr lvl="1"/>
            <a:r>
              <a:rPr lang="en-US" dirty="0" err="1"/>
              <a:t>Mauris</a:t>
            </a:r>
            <a:r>
              <a:rPr lang="en-US" dirty="0"/>
              <a:t> a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maecenas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.</a:t>
            </a:r>
          </a:p>
          <a:p>
            <a:pPr lvl="2"/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.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nisi.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vitae.</a:t>
            </a:r>
          </a:p>
          <a:p>
            <a:pPr lvl="3"/>
            <a:r>
              <a:rPr lang="en-US" dirty="0" err="1"/>
              <a:t>Consectetur</a:t>
            </a:r>
            <a:r>
              <a:rPr lang="en-US" dirty="0"/>
              <a:t> libero id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</a:t>
            </a:r>
          </a:p>
        </p:txBody>
      </p:sp>
      <p:sp>
        <p:nvSpPr>
          <p:cNvPr id="5" name="Footer"/>
          <p:cNvSpPr txBox="1"/>
          <p:nvPr userDrawn="1"/>
        </p:nvSpPr>
        <p:spPr>
          <a:xfrm>
            <a:off x="3007866" y="6323299"/>
            <a:ext cx="8956009" cy="477054"/>
          </a:xfrm>
          <a:prstGeom prst="rect">
            <a:avLst/>
          </a:prstGeom>
          <a:noFill/>
          <a:effectLst/>
        </p:spPr>
        <p:txBody>
          <a:bodyPr wrap="square" lIns="0" tIns="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Joseph F. Healey, Statistics: A Tool For Social Research, Eleventh Edition. © 2021 Cengage. All Rights Reserved. May not be scanned, copied or duplicated, or posted to a publicly accessible website, in whole or in part.</a:t>
            </a:r>
          </a:p>
        </p:txBody>
      </p:sp>
      <p:sp>
        <p:nvSpPr>
          <p:cNvPr id="6" name="Table Placeholder 4">
            <a:extLst>
              <a:ext uri="{FF2B5EF4-FFF2-40B4-BE49-F238E27FC236}">
                <a16:creationId xmlns:a16="http://schemas.microsoft.com/office/drawing/2014/main" id="{69C82DF9-46AC-4441-8F77-29C8A1C67BD5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895522" y="3146961"/>
            <a:ext cx="4206240" cy="238694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1DCC06-456E-4E0B-9C8E-E81C63939F1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42188" y="5534025"/>
            <a:ext cx="10707624" cy="476250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7" name="Table Placeholder 4">
            <a:extLst>
              <a:ext uri="{FF2B5EF4-FFF2-40B4-BE49-F238E27FC236}">
                <a16:creationId xmlns:a16="http://schemas.microsoft.com/office/drawing/2014/main" id="{13B964CF-91D8-404D-97C6-C1AEA996A2F0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6650919" y="3066886"/>
            <a:ext cx="4206240" cy="238694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9778887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743576" y="1638300"/>
            <a:ext cx="10711543" cy="2078677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Clr>
                <a:srgbClr val="004A78"/>
              </a:buClr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</a:defRPr>
            </a:lvl1pPr>
            <a:lvl2pPr marL="685800" marR="0" indent="-2286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004A78"/>
              </a:buClr>
              <a:buSzTx/>
              <a:buFont typeface="Arial" panose="020B0604020202020204" pitchFamily="34" charset="0"/>
              <a:buChar char="•"/>
              <a:tabLst/>
              <a:defRPr sz="2000" baseline="0"/>
            </a:lvl2pPr>
            <a:lvl3pPr marL="1143000" indent="-228600">
              <a:lnSpc>
                <a:spcPct val="100000"/>
              </a:lnSpc>
              <a:buClr>
                <a:srgbClr val="004A78"/>
              </a:buClr>
              <a:buFont typeface="Arial" panose="020B0604020202020204" pitchFamily="34" charset="0"/>
              <a:buChar char="•"/>
              <a:defRPr sz="1800"/>
            </a:lvl3pPr>
            <a:lvl4pPr marL="1600200" indent="-228600">
              <a:lnSpc>
                <a:spcPct val="100000"/>
              </a:lnSpc>
              <a:buClr>
                <a:srgbClr val="004A78"/>
              </a:buClr>
              <a:buSzPct val="50000"/>
              <a:buFont typeface="Arial" panose="020B0604020202020204" pitchFamily="34" charset="0"/>
              <a:buChar char="•"/>
              <a:defRPr sz="1800"/>
            </a:lvl4pPr>
            <a:lvl5pPr marL="2057400" indent="-228600">
              <a:buClr>
                <a:srgbClr val="000000"/>
              </a:buClr>
              <a:buFont typeface="Helvetica" charset="0"/>
              <a:buChar char="⁃"/>
              <a:defRPr sz="2000"/>
            </a:lvl5pPr>
          </a:lstStyle>
          <a:p>
            <a:pPr lvl="0"/>
            <a:r>
              <a:rPr lang="en-US" dirty="0"/>
              <a:t>Click to add text here.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nullam</a:t>
            </a:r>
            <a:r>
              <a:rPr lang="en-US" dirty="0"/>
              <a:t> non.</a:t>
            </a:r>
          </a:p>
          <a:p>
            <a:pPr lvl="1"/>
            <a:r>
              <a:rPr lang="en-US" dirty="0" err="1"/>
              <a:t>Mauris</a:t>
            </a:r>
            <a:r>
              <a:rPr lang="en-US" dirty="0"/>
              <a:t> a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maecenas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.</a:t>
            </a:r>
          </a:p>
          <a:p>
            <a:pPr lvl="2"/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.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nisi.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vitae.</a:t>
            </a:r>
          </a:p>
          <a:p>
            <a:pPr lvl="3"/>
            <a:r>
              <a:rPr lang="en-US" dirty="0" err="1"/>
              <a:t>Consectetur</a:t>
            </a:r>
            <a:r>
              <a:rPr lang="en-US" dirty="0"/>
              <a:t> libero id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A002B98B-1E10-4812-8CA4-FD7EB1F4426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3576" y="3895106"/>
            <a:ext cx="10711543" cy="1912424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Clr>
                <a:srgbClr val="004A78"/>
              </a:buClr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</a:defRPr>
            </a:lvl1pPr>
            <a:lvl2pPr marL="685800" marR="0" indent="-2286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004A78"/>
              </a:buClr>
              <a:buSzTx/>
              <a:buFont typeface="Arial" panose="020B0604020202020204" pitchFamily="34" charset="0"/>
              <a:buChar char="•"/>
              <a:tabLst/>
              <a:defRPr sz="2000" baseline="0"/>
            </a:lvl2pPr>
            <a:lvl3pPr marL="1143000" indent="-228600">
              <a:lnSpc>
                <a:spcPct val="100000"/>
              </a:lnSpc>
              <a:buClr>
                <a:srgbClr val="004A78"/>
              </a:buClr>
              <a:buFont typeface="Arial" panose="020B0604020202020204" pitchFamily="34" charset="0"/>
              <a:buChar char="•"/>
              <a:defRPr sz="1800"/>
            </a:lvl3pPr>
            <a:lvl4pPr marL="1600200" indent="-228600">
              <a:lnSpc>
                <a:spcPct val="100000"/>
              </a:lnSpc>
              <a:buClr>
                <a:srgbClr val="004A78"/>
              </a:buClr>
              <a:buSzPct val="50000"/>
              <a:buFont typeface="Arial" panose="020B0604020202020204" pitchFamily="34" charset="0"/>
              <a:buChar char="•"/>
              <a:defRPr sz="1800"/>
            </a:lvl4pPr>
            <a:lvl5pPr marL="2057400" indent="-228600">
              <a:buClr>
                <a:srgbClr val="000000"/>
              </a:buClr>
              <a:buFont typeface="Helvetica" charset="0"/>
              <a:buChar char="⁃"/>
              <a:defRPr sz="2000"/>
            </a:lvl5pPr>
          </a:lstStyle>
          <a:p>
            <a:pPr lvl="0"/>
            <a:r>
              <a:rPr lang="en-US" dirty="0"/>
              <a:t>Click to add text here.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nullam</a:t>
            </a:r>
            <a:r>
              <a:rPr lang="en-US" dirty="0"/>
              <a:t> non.</a:t>
            </a:r>
          </a:p>
          <a:p>
            <a:pPr lvl="1"/>
            <a:r>
              <a:rPr lang="en-US" dirty="0" err="1"/>
              <a:t>Mauris</a:t>
            </a:r>
            <a:r>
              <a:rPr lang="en-US" dirty="0"/>
              <a:t> a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maecenas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.</a:t>
            </a:r>
          </a:p>
          <a:p>
            <a:pPr lvl="2"/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.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nisi.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vitae.</a:t>
            </a:r>
          </a:p>
          <a:p>
            <a:pPr lvl="3"/>
            <a:r>
              <a:rPr lang="en-US" dirty="0" err="1"/>
              <a:t>Consectetur</a:t>
            </a:r>
            <a:r>
              <a:rPr lang="en-US" dirty="0"/>
              <a:t> libero id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</a:t>
            </a:r>
          </a:p>
        </p:txBody>
      </p:sp>
      <p:sp>
        <p:nvSpPr>
          <p:cNvPr id="5" name="Footer"/>
          <p:cNvSpPr txBox="1"/>
          <p:nvPr userDrawn="1"/>
        </p:nvSpPr>
        <p:spPr>
          <a:xfrm>
            <a:off x="3007866" y="6323299"/>
            <a:ext cx="8956009" cy="477054"/>
          </a:xfrm>
          <a:prstGeom prst="rect">
            <a:avLst/>
          </a:prstGeom>
          <a:noFill/>
          <a:effectLst/>
        </p:spPr>
        <p:txBody>
          <a:bodyPr wrap="square" lIns="0" tIns="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Joseph F. Healey, Statistics: A Tool For Social Research, Eleventh Edition. © 2021 Cengage. All Rights Reserved. May not be scanned, copied or duplicated, or posted to a publicly accessible website, in whole or in part.</a:t>
            </a:r>
          </a:p>
        </p:txBody>
      </p:sp>
    </p:spTree>
    <p:extLst>
      <p:ext uri="{BB962C8B-B14F-4D97-AF65-F5344CB8AC3E}">
        <p14:creationId xmlns:p14="http://schemas.microsoft.com/office/powerpoint/2010/main" val="20846491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743576" y="1638300"/>
            <a:ext cx="10711543" cy="1164277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Clr>
                <a:srgbClr val="004A78"/>
              </a:buClr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</a:defRPr>
            </a:lvl1pPr>
            <a:lvl2pPr marL="685800" marR="0" indent="-2286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004A78"/>
              </a:buClr>
              <a:buSzTx/>
              <a:buFont typeface="Arial" panose="020B0604020202020204" pitchFamily="34" charset="0"/>
              <a:buChar char="•"/>
              <a:tabLst/>
              <a:defRPr sz="2000" baseline="0"/>
            </a:lvl2pPr>
            <a:lvl3pPr marL="1143000" indent="-228600">
              <a:lnSpc>
                <a:spcPct val="100000"/>
              </a:lnSpc>
              <a:buClr>
                <a:srgbClr val="004A78"/>
              </a:buClr>
              <a:buFont typeface="Arial" panose="020B0604020202020204" pitchFamily="34" charset="0"/>
              <a:buChar char="•"/>
              <a:defRPr sz="1800"/>
            </a:lvl3pPr>
            <a:lvl4pPr marL="1600200" indent="-228600">
              <a:lnSpc>
                <a:spcPct val="100000"/>
              </a:lnSpc>
              <a:buClr>
                <a:srgbClr val="004A78"/>
              </a:buClr>
              <a:buSzPct val="50000"/>
              <a:buFont typeface="Arial" panose="020B0604020202020204" pitchFamily="34" charset="0"/>
              <a:buChar char="•"/>
              <a:defRPr sz="1800"/>
            </a:lvl4pPr>
            <a:lvl5pPr marL="2057400" indent="-228600">
              <a:buClr>
                <a:srgbClr val="000000"/>
              </a:buClr>
              <a:buFont typeface="Helvetica" charset="0"/>
              <a:buChar char="⁃"/>
              <a:defRPr sz="2000"/>
            </a:lvl5pPr>
          </a:lstStyle>
          <a:p>
            <a:pPr lvl="0"/>
            <a:r>
              <a:rPr lang="en-US" dirty="0"/>
              <a:t>Click to add text here.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nullam</a:t>
            </a:r>
            <a:r>
              <a:rPr lang="en-US" dirty="0"/>
              <a:t> non.</a:t>
            </a:r>
          </a:p>
          <a:p>
            <a:pPr lvl="1"/>
            <a:r>
              <a:rPr lang="en-US" dirty="0" err="1"/>
              <a:t>Mauris</a:t>
            </a:r>
            <a:r>
              <a:rPr lang="en-US" dirty="0"/>
              <a:t> a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maecenas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.</a:t>
            </a:r>
          </a:p>
          <a:p>
            <a:pPr lvl="2"/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.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nisi.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vitae.</a:t>
            </a:r>
          </a:p>
          <a:p>
            <a:pPr lvl="3"/>
            <a:r>
              <a:rPr lang="en-US" dirty="0" err="1"/>
              <a:t>Consectetur</a:t>
            </a:r>
            <a:r>
              <a:rPr lang="en-US" dirty="0"/>
              <a:t> libero id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A002B98B-1E10-4812-8CA4-FD7EB1F4426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3576" y="2921331"/>
            <a:ext cx="10711543" cy="878773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Clr>
                <a:srgbClr val="004A78"/>
              </a:buClr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</a:defRPr>
            </a:lvl1pPr>
            <a:lvl2pPr marL="685800" marR="0" indent="-22860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004A78"/>
              </a:buClr>
              <a:buSzTx/>
              <a:buFont typeface="Arial" panose="020B0604020202020204" pitchFamily="34" charset="0"/>
              <a:buChar char="•"/>
              <a:tabLst/>
              <a:defRPr sz="2000" baseline="0"/>
            </a:lvl2pPr>
            <a:lvl3pPr marL="1143000" indent="-228600">
              <a:lnSpc>
                <a:spcPct val="100000"/>
              </a:lnSpc>
              <a:buClr>
                <a:srgbClr val="004A78"/>
              </a:buClr>
              <a:buFont typeface="Arial" panose="020B0604020202020204" pitchFamily="34" charset="0"/>
              <a:buChar char="•"/>
              <a:defRPr sz="1800"/>
            </a:lvl3pPr>
            <a:lvl4pPr marL="1600200" indent="-228600">
              <a:lnSpc>
                <a:spcPct val="100000"/>
              </a:lnSpc>
              <a:buClr>
                <a:srgbClr val="004A78"/>
              </a:buClr>
              <a:buSzPct val="50000"/>
              <a:buFont typeface="Arial" panose="020B0604020202020204" pitchFamily="34" charset="0"/>
              <a:buChar char="•"/>
              <a:defRPr sz="1800"/>
            </a:lvl4pPr>
            <a:lvl5pPr marL="2057400" indent="-228600">
              <a:buClr>
                <a:srgbClr val="000000"/>
              </a:buClr>
              <a:buFont typeface="Helvetica" charset="0"/>
              <a:buChar char="⁃"/>
              <a:defRPr sz="2000"/>
            </a:lvl5pPr>
          </a:lstStyle>
          <a:p>
            <a:pPr lvl="0"/>
            <a:r>
              <a:rPr lang="en-US" dirty="0"/>
              <a:t>Click to add text here.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nullam</a:t>
            </a:r>
            <a:r>
              <a:rPr lang="en-US" dirty="0"/>
              <a:t> non.</a:t>
            </a:r>
          </a:p>
          <a:p>
            <a:pPr lvl="1"/>
            <a:r>
              <a:rPr lang="en-US" dirty="0" err="1"/>
              <a:t>Mauris</a:t>
            </a:r>
            <a:r>
              <a:rPr lang="en-US" dirty="0"/>
              <a:t> a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maecenas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.</a:t>
            </a:r>
          </a:p>
          <a:p>
            <a:pPr lvl="2"/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.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nisi.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vitae.</a:t>
            </a:r>
          </a:p>
          <a:p>
            <a:pPr lvl="3"/>
            <a:r>
              <a:rPr lang="en-US" dirty="0" err="1"/>
              <a:t>Consectetur</a:t>
            </a:r>
            <a:r>
              <a:rPr lang="en-US" dirty="0"/>
              <a:t> libero id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</a:t>
            </a:r>
          </a:p>
        </p:txBody>
      </p:sp>
      <p:sp>
        <p:nvSpPr>
          <p:cNvPr id="5" name="Footer"/>
          <p:cNvSpPr txBox="1"/>
          <p:nvPr userDrawn="1"/>
        </p:nvSpPr>
        <p:spPr>
          <a:xfrm>
            <a:off x="3007866" y="6323299"/>
            <a:ext cx="8956009" cy="477054"/>
          </a:xfrm>
          <a:prstGeom prst="rect">
            <a:avLst/>
          </a:prstGeom>
          <a:noFill/>
          <a:effectLst/>
        </p:spPr>
        <p:txBody>
          <a:bodyPr wrap="square" lIns="0" tIns="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Joseph F. Healey, Statistics: A Tool For Social Research, Eleventh Edition. © 2021 Cengage. All Rights Reserved. May not be scanned, copied or duplicated, or posted to a publicly accessible website, in whole or in part.</a:t>
            </a:r>
          </a:p>
        </p:txBody>
      </p:sp>
      <p:sp>
        <p:nvSpPr>
          <p:cNvPr id="7" name="Table Placeholder 4">
            <a:extLst>
              <a:ext uri="{FF2B5EF4-FFF2-40B4-BE49-F238E27FC236}">
                <a16:creationId xmlns:a16="http://schemas.microsoft.com/office/drawing/2014/main" id="{5396EA29-3B8C-4851-B687-20D850150E68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895522" y="4108861"/>
            <a:ext cx="8128000" cy="2161309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247D7D-41D2-4234-9492-F620D2AE54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42188" y="5794375"/>
            <a:ext cx="10707624" cy="344488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905242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743576" y="1638300"/>
            <a:ext cx="10711543" cy="4394200"/>
          </a:xfrm>
        </p:spPr>
        <p:txBody>
          <a:bodyPr>
            <a:noAutofit/>
          </a:bodyPr>
          <a:lstStyle>
            <a:lvl1pPr marL="457200" indent="-457200">
              <a:buClr>
                <a:srgbClr val="004A78"/>
              </a:buClr>
              <a:buFont typeface="+mj-lt"/>
              <a:buAutoNum type="arabicPeriod"/>
              <a:defRPr sz="2400">
                <a:solidFill>
                  <a:srgbClr val="000000"/>
                </a:solidFill>
              </a:defRPr>
            </a:lvl1pPr>
            <a:lvl2pPr marL="457200" marR="0" indent="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006298"/>
              </a:buClr>
              <a:buSzTx/>
              <a:buFont typeface="Arial" charset="0"/>
              <a:buNone/>
              <a:tabLst/>
              <a:defRPr sz="2000" baseline="0"/>
            </a:lvl2pPr>
            <a:lvl3pPr marL="1143000" indent="-228600">
              <a:buClr>
                <a:srgbClr val="000000"/>
              </a:buClr>
              <a:buFont typeface="Arial" charset="0"/>
              <a:buChar char="•"/>
              <a:defRPr sz="2000"/>
            </a:lvl3pPr>
            <a:lvl4pPr marL="1600200" indent="-228600">
              <a:buClr>
                <a:srgbClr val="000000"/>
              </a:buClr>
              <a:buSzPct val="50000"/>
              <a:buFont typeface="Calibri" charset="0"/>
              <a:buChar char="▶"/>
              <a:defRPr sz="2000"/>
            </a:lvl4pPr>
            <a:lvl5pPr marL="2057400" indent="-228600">
              <a:buClr>
                <a:srgbClr val="000000"/>
              </a:buClr>
              <a:buFont typeface="Helvetica" charset="0"/>
              <a:buChar char="⁃"/>
              <a:defRPr sz="2000"/>
            </a:lvl5pPr>
          </a:lstStyle>
          <a:p>
            <a:pPr lvl="0"/>
            <a:r>
              <a:rPr lang="en-US" dirty="0"/>
              <a:t>Click to add text here.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nullam</a:t>
            </a:r>
            <a:r>
              <a:rPr lang="en-US" dirty="0"/>
              <a:t> non.</a:t>
            </a:r>
          </a:p>
          <a:p>
            <a:pPr lvl="0"/>
            <a:r>
              <a:rPr lang="en-US" dirty="0" err="1"/>
              <a:t>Mauris</a:t>
            </a:r>
            <a:r>
              <a:rPr lang="en-US" dirty="0"/>
              <a:t> a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maecenas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.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nisi.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vitae.</a:t>
            </a:r>
          </a:p>
          <a:p>
            <a:pPr lvl="0"/>
            <a:r>
              <a:rPr lang="en-US" dirty="0" err="1"/>
              <a:t>Consectetur</a:t>
            </a:r>
            <a:r>
              <a:rPr lang="en-US" dirty="0"/>
              <a:t> libero id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 tempus </a:t>
            </a:r>
            <a:r>
              <a:rPr lang="en-US" dirty="0" err="1"/>
              <a:t>iaculis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 id </a:t>
            </a:r>
            <a:r>
              <a:rPr lang="en-US" dirty="0" err="1"/>
              <a:t>volutpat</a:t>
            </a:r>
            <a:r>
              <a:rPr lang="en-US" dirty="0"/>
              <a:t> lacus. </a:t>
            </a:r>
            <a:r>
              <a:rPr lang="en-US" dirty="0" err="1"/>
              <a:t>Imperdiet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gravida cum </a:t>
            </a:r>
            <a:r>
              <a:rPr lang="en-US" dirty="0" err="1"/>
              <a:t>sociis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Sed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ut.</a:t>
            </a:r>
            <a:endParaRPr lang="en-US" dirty="0"/>
          </a:p>
        </p:txBody>
      </p:sp>
      <p:sp>
        <p:nvSpPr>
          <p:cNvPr id="5" name="Footer"/>
          <p:cNvSpPr txBox="1"/>
          <p:nvPr userDrawn="1"/>
        </p:nvSpPr>
        <p:spPr>
          <a:xfrm>
            <a:off x="3007866" y="6323299"/>
            <a:ext cx="8956009" cy="477054"/>
          </a:xfrm>
          <a:prstGeom prst="rect">
            <a:avLst/>
          </a:prstGeom>
          <a:noFill/>
          <a:effectLst/>
        </p:spPr>
        <p:txBody>
          <a:bodyPr wrap="square" lIns="0" tIns="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Joseph F. Healey, Statistics: A Tool For Social Research, Eleventh Edition. © 2021 Cengage. All Rights Reserved. May not be scanned, copied or duplicated, or posted to a publicly accessible website, in whole or in part.</a:t>
            </a:r>
          </a:p>
        </p:txBody>
      </p:sp>
    </p:spTree>
    <p:extLst>
      <p:ext uri="{BB962C8B-B14F-4D97-AF65-F5344CB8AC3E}">
        <p14:creationId xmlns:p14="http://schemas.microsoft.com/office/powerpoint/2010/main" val="7342647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743576" y="1638300"/>
            <a:ext cx="10711543" cy="4394200"/>
          </a:xfrm>
        </p:spPr>
        <p:txBody>
          <a:bodyPr>
            <a:normAutofit/>
          </a:bodyPr>
          <a:lstStyle>
            <a:lvl1pPr marL="342900" indent="-342900">
              <a:buClr>
                <a:srgbClr val="004A78"/>
              </a:buClr>
              <a:buFont typeface="Arial" charset="0"/>
              <a:buChar char="•"/>
              <a:defRPr sz="2000">
                <a:solidFill>
                  <a:srgbClr val="004A78"/>
                </a:solidFill>
              </a:defRPr>
            </a:lvl1pPr>
            <a:lvl2pPr marL="685800" marR="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006298"/>
              </a:buClr>
              <a:buSzTx/>
              <a:buFont typeface="Arial" charset="0"/>
              <a:buChar char="•"/>
              <a:tabLst/>
              <a:defRPr sz="2000" baseline="0"/>
            </a:lvl2pPr>
            <a:lvl3pPr marL="1143000" indent="-228600">
              <a:buClr>
                <a:srgbClr val="000000"/>
              </a:buClr>
              <a:buFont typeface="Arial" charset="0"/>
              <a:buChar char="•"/>
              <a:defRPr sz="2000"/>
            </a:lvl3pPr>
            <a:lvl4pPr marL="1600200" indent="-228600">
              <a:buClr>
                <a:srgbClr val="000000"/>
              </a:buClr>
              <a:buSzPct val="50000"/>
              <a:buFont typeface="Calibri" charset="0"/>
              <a:buChar char="▶"/>
              <a:defRPr sz="2000"/>
            </a:lvl4pPr>
            <a:lvl5pPr marL="2057400" indent="-228600">
              <a:buClr>
                <a:srgbClr val="000000"/>
              </a:buClr>
              <a:buFont typeface="Helvetica" charset="0"/>
              <a:buChar char="⁃"/>
              <a:defRPr sz="2000"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"/>
          <p:cNvSpPr txBox="1"/>
          <p:nvPr userDrawn="1"/>
        </p:nvSpPr>
        <p:spPr>
          <a:xfrm>
            <a:off x="3007866" y="6323299"/>
            <a:ext cx="8956009" cy="477054"/>
          </a:xfrm>
          <a:prstGeom prst="rect">
            <a:avLst/>
          </a:prstGeom>
          <a:noFill/>
          <a:effectLst/>
        </p:spPr>
        <p:txBody>
          <a:bodyPr wrap="square" lIns="0" tIns="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Joseph F. Healey, Statistics: A Tool For Social Research, Eleventh Edition. © 2021 Cengage. All Rights Reserved. May not be scanned, copied or duplicated, or posted to a publicly accessible website, in whole or in part.</a:t>
            </a:r>
          </a:p>
        </p:txBody>
      </p:sp>
    </p:spTree>
    <p:extLst>
      <p:ext uri="{BB962C8B-B14F-4D97-AF65-F5344CB8AC3E}">
        <p14:creationId xmlns:p14="http://schemas.microsoft.com/office/powerpoint/2010/main" val="9151730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0"/>
          </p:nvPr>
        </p:nvSpPr>
        <p:spPr>
          <a:xfrm>
            <a:off x="1895522" y="2019868"/>
            <a:ext cx="8128000" cy="3380095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6" name="Footer"/>
          <p:cNvSpPr txBox="1"/>
          <p:nvPr userDrawn="1"/>
        </p:nvSpPr>
        <p:spPr>
          <a:xfrm>
            <a:off x="3007866" y="6323299"/>
            <a:ext cx="8956009" cy="477054"/>
          </a:xfrm>
          <a:prstGeom prst="rect">
            <a:avLst/>
          </a:prstGeom>
          <a:noFill/>
          <a:effectLst/>
        </p:spPr>
        <p:txBody>
          <a:bodyPr wrap="square" lIns="0" tIns="0" r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4A78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Joseph F. Healey, Statistics: A Tool For Social Research, Eleventh Edition. © 2021 Cengage. All Rights Reserved. May not be scanned, copied or duplicated, or posted to a publicly accessible website, in whole or in part.</a:t>
            </a:r>
          </a:p>
        </p:txBody>
      </p:sp>
    </p:spTree>
    <p:extLst>
      <p:ext uri="{BB962C8B-B14F-4D97-AF65-F5344CB8AC3E}">
        <p14:creationId xmlns:p14="http://schemas.microsoft.com/office/powerpoint/2010/main" val="764034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672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43" y="6356350"/>
            <a:ext cx="1579562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267" y="6356350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lang="en-US" sz="1400" b="0" i="0" u="none" strike="noStrike" baseline="0" smtClean="0">
                <a:solidFill>
                  <a:srgbClr val="006298"/>
                </a:solidFill>
                <a:latin typeface="arial" charset="0"/>
              </a:defRPr>
            </a:lvl1pPr>
          </a:lstStyle>
          <a:p>
            <a:r>
              <a:rPr lang="en-US" dirty="0"/>
              <a:t>Joseph F. Healey, Statistics: A Tool For Social Research, Eleventh Edition. © 2021 Cengage. All Rights Reserved. May not be scanned, copied or duplicated, or posted to a publicly accessible website, in whole or in part.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21" r:id="rId2"/>
    <p:sldLayoutId id="2147483722" r:id="rId3"/>
    <p:sldLayoutId id="2147483714" r:id="rId4"/>
    <p:sldLayoutId id="2147483718" r:id="rId5"/>
    <p:sldLayoutId id="2147483715" r:id="rId6"/>
    <p:sldLayoutId id="2147483716" r:id="rId7"/>
    <p:sldLayoutId id="2147483719" r:id="rId8"/>
    <p:sldLayoutId id="2147483720" r:id="rId9"/>
    <p:sldLayoutId id="2147483723" r:id="rId10"/>
    <p:sldLayoutId id="2147483725" r:id="rId11"/>
    <p:sldLayoutId id="2147483729" r:id="rId12"/>
    <p:sldLayoutId id="2147483730" r:id="rId13"/>
    <p:sldLayoutId id="2147483727" r:id="rId14"/>
    <p:sldLayoutId id="2147483731" r:id="rId15"/>
    <p:sldLayoutId id="2147483726" r:id="rId16"/>
    <p:sldLayoutId id="2147483728" r:id="rId17"/>
    <p:sldLayoutId id="2147483724" r:id="rId18"/>
    <p:sldLayoutId id="2147483713" r:id="rId19"/>
    <p:sldLayoutId id="2147483717" r:id="rId20"/>
  </p:sldLayoutIdLst>
  <p:hf sldNum="0" hdr="0" ftr="0" dt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 i="0" kern="1200" baseline="0">
          <a:solidFill>
            <a:srgbClr val="004A78"/>
          </a:solidFill>
          <a:latin typeface="Arial" charset="0"/>
          <a:ea typeface="Arial" charset="0"/>
          <a:cs typeface="Arial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9pPr>
    </p:titleStyle>
    <p:bodyStyle>
      <a:lvl1pPr marL="0" indent="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charset="0"/>
        <a:buNone/>
        <a:defRPr sz="2800" kern="1200" baseline="0">
          <a:solidFill>
            <a:srgbClr val="000000"/>
          </a:solidFill>
          <a:latin typeface="Arial" charset="0"/>
          <a:ea typeface="Arial" charset="0"/>
          <a:cs typeface="Arial" charset="0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 baseline="0">
          <a:solidFill>
            <a:srgbClr val="004A78"/>
          </a:solidFill>
          <a:latin typeface="Arial" charset="0"/>
          <a:ea typeface="Arial" charset="0"/>
          <a:cs typeface="Arial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 baseline="0">
          <a:solidFill>
            <a:srgbClr val="004A78"/>
          </a:solidFill>
          <a:latin typeface="Arial" charset="0"/>
          <a:ea typeface="Arial" charset="0"/>
          <a:cs typeface="Arial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 baseline="0">
          <a:solidFill>
            <a:srgbClr val="004A78"/>
          </a:solidFill>
          <a:latin typeface="Arial" charset="0"/>
          <a:ea typeface="Arial" charset="0"/>
          <a:cs typeface="Arial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 baseline="0">
          <a:solidFill>
            <a:srgbClr val="004A78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8200" y="2291187"/>
            <a:ext cx="11064240" cy="1005840"/>
          </a:xfrm>
        </p:spPr>
        <p:txBody>
          <a:bodyPr anchor="ctr"/>
          <a:lstStyle/>
          <a:p>
            <a:r>
              <a:rPr kumimoji="1" lang="en-US" altLang="en-US" sz="3600" dirty="0"/>
              <a:t>Statistics: A Tool For Social Research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021297" y="3414303"/>
            <a:ext cx="4149406" cy="1008842"/>
          </a:xfrm>
        </p:spPr>
        <p:txBody>
          <a:bodyPr anchor="ctr">
            <a:normAutofit/>
          </a:bodyPr>
          <a:lstStyle/>
          <a:p>
            <a:r>
              <a:rPr lang="en-US" sz="2400" dirty="0"/>
              <a:t>Eleventh Edition</a:t>
            </a:r>
          </a:p>
          <a:p>
            <a:r>
              <a:rPr lang="en-US" sz="2400" dirty="0"/>
              <a:t>Joseph F. Healey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977922" y="6356350"/>
            <a:ext cx="9144000" cy="365125"/>
          </a:xfrm>
        </p:spPr>
        <p:txBody>
          <a:bodyPr/>
          <a:lstStyle/>
          <a:p>
            <a:r>
              <a:rPr lang="en-US" dirty="0"/>
              <a:t>Joseph F. Healey, Statistics: A Tool For Social Research, Eleventh Edition. © 2021 Cengage. All Rights Reserved. May not be scanned, copied or duplicated, or posted to a publicly accessible website, in whole or in part.</a:t>
            </a:r>
          </a:p>
        </p:txBody>
      </p:sp>
    </p:spTree>
    <p:extLst>
      <p:ext uri="{BB962C8B-B14F-4D97-AF65-F5344CB8AC3E}">
        <p14:creationId xmlns:p14="http://schemas.microsoft.com/office/powerpoint/2010/main" val="1947061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Introduction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 anchor="ctr"/>
          <a:lstStyle/>
          <a:p>
            <a:r>
              <a:rPr lang="en-US" altLang="en-US" sz="5400" dirty="0"/>
              <a:t>Chapter 1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2923889" y="6353464"/>
            <a:ext cx="9144000" cy="365125"/>
          </a:xfrm>
        </p:spPr>
        <p:txBody>
          <a:bodyPr/>
          <a:lstStyle/>
          <a:p>
            <a:r>
              <a:rPr lang="en-US" dirty="0"/>
              <a:t>Joseph F. Healey, Statistics: A Tool For Social Research, Eleventh Edition. © 2021 Cengage. All Rights Reserved. May not be scanned, copied or duplicated, or posted to a publicly accessible website, in whole or in part.</a:t>
            </a:r>
          </a:p>
        </p:txBody>
      </p:sp>
    </p:spTree>
    <p:extLst>
      <p:ext uri="{BB962C8B-B14F-4D97-AF65-F5344CB8AC3E}">
        <p14:creationId xmlns:p14="http://schemas.microsoft.com/office/powerpoint/2010/main" val="3390844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450A8-AC47-4388-AE99-4DDF87134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sz="3600" kern="0" dirty="0"/>
              <a:t>Learning Objectives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4F45FD-75F8-412C-9372-FD6C3ACAD1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Calibri" panose="020F0502020204030204" pitchFamily="34" charset="0"/>
              <a:buAutoNum type="arabicPeriod"/>
            </a:pPr>
            <a:r>
              <a:rPr lang="en-US" altLang="en-US" sz="2800" dirty="0"/>
              <a:t>Describe the limited but crucial role of statistics in social research.</a:t>
            </a:r>
          </a:p>
          <a:p>
            <a:pPr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Calibri" panose="020F0502020204030204" pitchFamily="34" charset="0"/>
              <a:buAutoNum type="arabicPeriod"/>
            </a:pPr>
            <a:r>
              <a:rPr lang="en-US" altLang="en-US" sz="2800" dirty="0"/>
              <a:t>Distinguish among three applications of statistics and identify situations in which each is appropriate.</a:t>
            </a:r>
          </a:p>
          <a:p>
            <a:pPr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Calibri" panose="020F0502020204030204" pitchFamily="34" charset="0"/>
              <a:buAutoNum type="arabicPeriod"/>
            </a:pPr>
            <a:r>
              <a:rPr lang="en-US" altLang="en-US" sz="2800" dirty="0"/>
              <a:t>Distinguish between discrete and continuous variables and cite examples of each.</a:t>
            </a:r>
          </a:p>
          <a:p>
            <a:pPr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Calibri" panose="020F0502020204030204" pitchFamily="34" charset="0"/>
              <a:buAutoNum type="arabicPeriod"/>
            </a:pPr>
            <a:r>
              <a:rPr lang="en-US" altLang="en-US" sz="2800" dirty="0"/>
              <a:t>Identify and describe three levels of measurement and cite examples of variables from each.</a:t>
            </a:r>
          </a:p>
        </p:txBody>
      </p:sp>
    </p:spTree>
    <p:extLst>
      <p:ext uri="{BB962C8B-B14F-4D97-AF65-F5344CB8AC3E}">
        <p14:creationId xmlns:p14="http://schemas.microsoft.com/office/powerpoint/2010/main" val="3584516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251E0-B69B-42BD-9349-77CD78EE9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/>
              <a:t>Chapter Outline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425290-5B68-4C29-BEC1-1B151193A3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dirty="0"/>
              <a:t>Why Study Statistics?</a:t>
            </a:r>
          </a:p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dirty="0"/>
              <a:t>The Role of Statistics in Scientific Inquiry</a:t>
            </a:r>
          </a:p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dirty="0"/>
              <a:t>The Goals of This Text</a:t>
            </a:r>
          </a:p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dirty="0"/>
              <a:t>Descriptive and Inferential Statistics</a:t>
            </a:r>
          </a:p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dirty="0"/>
              <a:t>Discrete and Continuous Variables </a:t>
            </a:r>
          </a:p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dirty="0"/>
              <a:t>Level of Measurement</a:t>
            </a:r>
          </a:p>
        </p:txBody>
      </p:sp>
    </p:spTree>
    <p:extLst>
      <p:ext uri="{BB962C8B-B14F-4D97-AF65-F5344CB8AC3E}">
        <p14:creationId xmlns:p14="http://schemas.microsoft.com/office/powerpoint/2010/main" val="962211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 This Presentation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lang="en-US" altLang="en-US" sz="2800" dirty="0"/>
              <a:t>The role of statistics in the research process</a:t>
            </a:r>
          </a:p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lang="en-US" altLang="en-US" sz="2800" dirty="0"/>
              <a:t>Statistical applications</a:t>
            </a:r>
          </a:p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lang="en-US" altLang="en-US" sz="2800" dirty="0"/>
              <a:t>Types of variables</a:t>
            </a:r>
          </a:p>
          <a:p>
            <a:pPr marL="365760" indent="-365760">
              <a:spcBef>
                <a:spcPts val="800"/>
              </a:spcBef>
              <a:spcAft>
                <a:spcPts val="800"/>
              </a:spcAft>
              <a:buClrTx/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60390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/>
              <a:t>The Role Of Statistics in Scientific Inquiry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b="1" dirty="0"/>
              <a:t>Research</a:t>
            </a:r>
            <a:r>
              <a:rPr kumimoji="1" lang="en-US" altLang="en-US" sz="2800" dirty="0"/>
              <a:t> is a disciplined inquiry to answer questions, examine ideas, and test theories</a:t>
            </a:r>
            <a:endParaRPr kumimoji="1" lang="en-US" altLang="en-US" sz="2800" b="1" dirty="0"/>
          </a:p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b="1" dirty="0"/>
              <a:t>Statistics</a:t>
            </a:r>
            <a:r>
              <a:rPr kumimoji="1" lang="en-US" altLang="en-US" sz="2800" dirty="0"/>
              <a:t> are mathematical tools used to organize summarize, and manipulate data</a:t>
            </a:r>
          </a:p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b="1" dirty="0"/>
              <a:t>Quantitative research</a:t>
            </a:r>
            <a:r>
              <a:rPr kumimoji="1" lang="en-US" altLang="en-US" sz="2800" dirty="0"/>
              <a:t> collects and uses information in the form of numbers</a:t>
            </a:r>
          </a:p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b="1" dirty="0"/>
              <a:t>Data</a:t>
            </a:r>
            <a:r>
              <a:rPr kumimoji="1" lang="en-US" altLang="en-US" sz="2800" dirty="0"/>
              <a:t> refers to information that is collected in the form of numbers</a:t>
            </a:r>
            <a:endParaRPr kumimoji="1" lang="en-US" altLang="en-US" sz="2800" b="1" dirty="0"/>
          </a:p>
          <a:p>
            <a:pPr marL="365760" indent="-365760">
              <a:spcBef>
                <a:spcPts val="800"/>
              </a:spcBef>
              <a:spcAft>
                <a:spcPts val="800"/>
              </a:spcAft>
              <a:buClrTx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97093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/>
              <a:t>A Journey Through the Scientific Process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838200" y="1417963"/>
            <a:ext cx="10711543" cy="4394200"/>
          </a:xfrm>
        </p:spPr>
        <p:txBody>
          <a:bodyPr>
            <a:normAutofit/>
          </a:bodyPr>
          <a:lstStyle/>
          <a:p>
            <a:pPr marL="365760" indent="-36576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b="1" dirty="0"/>
              <a:t>Theory</a:t>
            </a:r>
            <a:r>
              <a:rPr kumimoji="1" lang="en-US" altLang="en-US" sz="2800" dirty="0"/>
              <a:t> is an explanation of the relationships among social phenomena</a:t>
            </a:r>
          </a:p>
          <a:p>
            <a:pPr marL="365760" indent="-36576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b="1" dirty="0"/>
              <a:t>Hypotheses</a:t>
            </a:r>
            <a:r>
              <a:rPr kumimoji="1" lang="en-US" altLang="en-US" sz="2800" dirty="0"/>
              <a:t> are precise and specific statements about the relationship between phenomena</a:t>
            </a:r>
          </a:p>
          <a:p>
            <a:pPr marL="365760" indent="-36576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b="1" dirty="0"/>
              <a:t>Observations</a:t>
            </a:r>
            <a:r>
              <a:rPr kumimoji="1" lang="en-US" altLang="en-US" sz="2800" dirty="0"/>
              <a:t> are collected information used to test hypotheses</a:t>
            </a:r>
          </a:p>
          <a:p>
            <a:pPr marL="365760" indent="-36576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</a:pPr>
            <a:r>
              <a:rPr kumimoji="1" lang="en-US" sz="2800" b="1" kern="0" dirty="0">
                <a:latin typeface="Arial"/>
              </a:rPr>
              <a:t>Empirical generalizations</a:t>
            </a:r>
            <a:r>
              <a:rPr kumimoji="1" lang="en-US" sz="2800" kern="0" dirty="0">
                <a:latin typeface="Arial"/>
              </a:rPr>
              <a:t> are conclusions based on the analysis of collected observations that evaluate hypotheses and assess theory</a:t>
            </a:r>
          </a:p>
          <a:p>
            <a:pPr marL="365760" indent="-36576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Tx/>
            </a:pPr>
            <a:endParaRPr kumimoji="1"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040697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sz="3600" kern="0" dirty="0"/>
              <a:t>The Wheel of Science</a:t>
            </a:r>
            <a:br>
              <a:rPr kumimoji="1" lang="en-US" altLang="en-US" sz="3600" kern="0" dirty="0"/>
            </a:b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2F9499F-382F-4E5F-91E1-EA9A83443D9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3576" y="1343832"/>
            <a:ext cx="5394960" cy="36576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FIGURE 1.1 The Wheel of Science</a:t>
            </a:r>
            <a:endParaRPr lang="en-IN" dirty="0"/>
          </a:p>
        </p:txBody>
      </p:sp>
      <p:pic>
        <p:nvPicPr>
          <p:cNvPr id="11" name="Picture 3" descr="A cyclic illustration depicts the wheel of science with blue arrows shaped in a clock-wise manner. It begins with theory, followed by hypotheses, then observations, and ends with empirical generalizations. ">
            <a:extLst>
              <a:ext uri="{FF2B5EF4-FFF2-40B4-BE49-F238E27FC236}">
                <a16:creationId xmlns:a16="http://schemas.microsoft.com/office/drawing/2014/main" id="{7C8BF3A3-7227-4B3D-BF46-FEBADAC7925B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/>
          <a:stretch>
            <a:fillRect/>
          </a:stretch>
        </p:blipFill>
        <p:spPr bwMode="auto">
          <a:xfrm>
            <a:off x="3719585" y="1892566"/>
            <a:ext cx="5377401" cy="360795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284AA742-78B1-4FFC-9756-0808172C323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42188" y="5683492"/>
            <a:ext cx="10707624" cy="274320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Source: Adapted from Walter Wallace, </a:t>
            </a:r>
            <a:r>
              <a:rPr lang="en-US" sz="1600" i="1" dirty="0"/>
              <a:t>The Logic of Science in Sociology </a:t>
            </a:r>
            <a:r>
              <a:rPr lang="en-US" sz="1600" dirty="0"/>
              <a:t>(Chicago: Aldine-Atherton, 1971).</a:t>
            </a:r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3950089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/>
              <a:t>Variables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365760" indent="-36576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dirty="0"/>
              <a:t>Theories and hypotheses are often stated in terms of the relationships between variables</a:t>
            </a:r>
          </a:p>
          <a:p>
            <a:pPr marL="365760" indent="-36576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b="1" dirty="0"/>
              <a:t>Variables</a:t>
            </a:r>
            <a:r>
              <a:rPr kumimoji="1" lang="en-US" altLang="en-US" sz="2800" dirty="0"/>
              <a:t> are traits that can change values from case to case</a:t>
            </a:r>
          </a:p>
          <a:p>
            <a:pPr marL="365760" indent="-36576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dirty="0"/>
              <a:t>Examples:</a:t>
            </a:r>
          </a:p>
          <a:p>
            <a:pPr marL="822960" lvl="1" indent="-320040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Clr>
                <a:srgbClr val="004A78"/>
              </a:buClr>
            </a:pPr>
            <a:r>
              <a:rPr kumimoji="1" lang="en-US" altLang="en-US" sz="2400" dirty="0"/>
              <a:t>Age</a:t>
            </a:r>
          </a:p>
          <a:p>
            <a:pPr marL="822960" lvl="1" indent="-320040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Clr>
                <a:srgbClr val="004A78"/>
              </a:buClr>
            </a:pPr>
            <a:r>
              <a:rPr kumimoji="1" lang="en-US" altLang="en-US" sz="2400" dirty="0"/>
              <a:t>Gender</a:t>
            </a:r>
          </a:p>
          <a:p>
            <a:pPr marL="822960" lvl="1" indent="-320040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Clr>
                <a:srgbClr val="004A78"/>
              </a:buClr>
            </a:pPr>
            <a:r>
              <a:rPr kumimoji="1" lang="en-US" altLang="en-US" sz="2400" dirty="0"/>
              <a:t>Race</a:t>
            </a:r>
          </a:p>
          <a:p>
            <a:pPr marL="822960" lvl="1" indent="-320040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Clr>
                <a:srgbClr val="004A78"/>
              </a:buClr>
            </a:pPr>
            <a:r>
              <a:rPr kumimoji="1" lang="en-US" altLang="en-US" sz="2400" dirty="0"/>
              <a:t>Social class</a:t>
            </a:r>
          </a:p>
        </p:txBody>
      </p:sp>
    </p:spTree>
    <p:extLst>
      <p:ext uri="{BB962C8B-B14F-4D97-AF65-F5344CB8AC3E}">
        <p14:creationId xmlns:p14="http://schemas.microsoft.com/office/powerpoint/2010/main" val="3550227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/>
              <a:t>Case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365760" indent="-36576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b="1" dirty="0"/>
              <a:t>Case</a:t>
            </a:r>
            <a:r>
              <a:rPr kumimoji="1" lang="en-US" altLang="en-US" sz="2800" dirty="0"/>
              <a:t> refers to the entity from which data are gathered</a:t>
            </a:r>
          </a:p>
          <a:p>
            <a:pPr marL="822960" lvl="1" indent="-32004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4A78"/>
              </a:buClr>
            </a:pPr>
            <a:r>
              <a:rPr kumimoji="1" lang="en-US" altLang="en-US" sz="2400" dirty="0"/>
              <a:t>Examples</a:t>
            </a:r>
          </a:p>
          <a:p>
            <a:pPr lvl="2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4A78"/>
              </a:buClr>
            </a:pPr>
            <a:r>
              <a:rPr kumimoji="1" lang="en-US" altLang="en-US" dirty="0"/>
              <a:t>People</a:t>
            </a:r>
          </a:p>
          <a:p>
            <a:pPr lvl="2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4A78"/>
              </a:buClr>
            </a:pPr>
            <a:r>
              <a:rPr kumimoji="1" lang="en-US" altLang="en-US" dirty="0"/>
              <a:t>Groups</a:t>
            </a:r>
          </a:p>
          <a:p>
            <a:pPr lvl="2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4A78"/>
              </a:buClr>
            </a:pPr>
            <a:r>
              <a:rPr kumimoji="1" lang="en-US" altLang="en-US" dirty="0"/>
              <a:t>States and nations</a:t>
            </a:r>
          </a:p>
        </p:txBody>
      </p:sp>
    </p:spTree>
    <p:extLst>
      <p:ext uri="{BB962C8B-B14F-4D97-AF65-F5344CB8AC3E}">
        <p14:creationId xmlns:p14="http://schemas.microsoft.com/office/powerpoint/2010/main" val="79919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/>
              <a:t>The Role Of Statistics: Example (1 of 3)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365760" indent="-36576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dirty="0"/>
              <a:t>Describe the age of students in this class</a:t>
            </a:r>
          </a:p>
          <a:p>
            <a:pPr marL="365760" indent="-36576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dirty="0"/>
              <a:t>Identify the following:</a:t>
            </a:r>
          </a:p>
          <a:p>
            <a:pPr marL="822960" lvl="1" indent="-32004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4A78"/>
              </a:buClr>
            </a:pPr>
            <a:r>
              <a:rPr kumimoji="1" lang="en-US" altLang="en-US" sz="2400" dirty="0"/>
              <a:t>Variable</a:t>
            </a:r>
          </a:p>
          <a:p>
            <a:pPr marL="822960" lvl="1" indent="-32004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4A78"/>
              </a:buClr>
            </a:pPr>
            <a:r>
              <a:rPr kumimoji="1" lang="en-US" altLang="en-US" sz="2400" dirty="0"/>
              <a:t>Data</a:t>
            </a:r>
          </a:p>
          <a:p>
            <a:pPr marL="822960" lvl="1" indent="-32004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4A78"/>
              </a:buClr>
            </a:pPr>
            <a:r>
              <a:rPr kumimoji="1" lang="en-US" altLang="en-US" sz="2400" dirty="0"/>
              <a:t>Cases</a:t>
            </a:r>
          </a:p>
          <a:p>
            <a:pPr marL="822960" lvl="1" indent="-32004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4A78"/>
              </a:buClr>
            </a:pPr>
            <a:r>
              <a:rPr kumimoji="1" lang="en-US" altLang="en-US" sz="2400" dirty="0"/>
              <a:t>Appropriate statistics</a:t>
            </a:r>
            <a:endParaRPr kumimoji="1" lang="en-US" altLang="en-US" sz="2400" b="1" dirty="0"/>
          </a:p>
          <a:p>
            <a:pPr marL="0" indent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81818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/>
              <a:t>The Role Of Statistics: Example (2 of 3)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365760" indent="-365760">
              <a:spcBef>
                <a:spcPts val="800"/>
              </a:spcBef>
              <a:spcAft>
                <a:spcPts val="800"/>
              </a:spcAft>
              <a:defRPr/>
            </a:pPr>
            <a:r>
              <a:rPr kumimoji="1" lang="en-US" sz="2800" b="1" dirty="0"/>
              <a:t>Variable</a:t>
            </a:r>
            <a:r>
              <a:rPr kumimoji="1" lang="en-US" sz="2800" dirty="0"/>
              <a:t> is </a:t>
            </a:r>
            <a:r>
              <a:rPr kumimoji="1" lang="en-US" sz="2800" b="1" u="sng" dirty="0"/>
              <a:t>age</a:t>
            </a:r>
            <a:endParaRPr kumimoji="1" lang="en-US" sz="2800" b="1" u="sng" dirty="0">
              <a:solidFill>
                <a:srgbClr val="CC3300"/>
              </a:solidFill>
            </a:endParaRPr>
          </a:p>
          <a:p>
            <a:pPr marL="365760" indent="-365760">
              <a:spcBef>
                <a:spcPts val="800"/>
              </a:spcBef>
              <a:spcAft>
                <a:spcPts val="800"/>
              </a:spcAft>
              <a:defRPr/>
            </a:pPr>
            <a:r>
              <a:rPr kumimoji="1" lang="en-US" sz="2800" b="1" dirty="0"/>
              <a:t>Data</a:t>
            </a:r>
            <a:r>
              <a:rPr kumimoji="1" lang="en-US" sz="2800" dirty="0">
                <a:solidFill>
                  <a:srgbClr val="CC3300"/>
                </a:solidFill>
              </a:rPr>
              <a:t> </a:t>
            </a:r>
            <a:r>
              <a:rPr kumimoji="1" lang="en-US" sz="2800" dirty="0"/>
              <a:t>is the </a:t>
            </a:r>
            <a:r>
              <a:rPr kumimoji="1" lang="en-US" sz="2800" b="1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actual ages</a:t>
            </a:r>
            <a:r>
              <a:rPr kumimoji="1" lang="en-US" sz="2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kumimoji="1" lang="en-US" sz="2800" dirty="0"/>
              <a:t>(or scores on the variable age): 18, 22, 23, etc.</a:t>
            </a:r>
          </a:p>
          <a:p>
            <a:pPr marL="365760" indent="-365760">
              <a:spcBef>
                <a:spcPts val="800"/>
              </a:spcBef>
              <a:spcAft>
                <a:spcPts val="800"/>
              </a:spcAft>
              <a:defRPr/>
            </a:pPr>
            <a:r>
              <a:rPr kumimoji="1" lang="en-US" sz="2800" b="1" dirty="0"/>
              <a:t>Cases</a:t>
            </a:r>
            <a:r>
              <a:rPr kumimoji="1" lang="en-US" sz="2800" dirty="0"/>
              <a:t> are the </a:t>
            </a:r>
            <a:r>
              <a:rPr kumimoji="1" lang="en-US" sz="2800" b="1" u="sng" dirty="0"/>
              <a:t>students</a:t>
            </a:r>
          </a:p>
        </p:txBody>
      </p:sp>
    </p:spTree>
    <p:extLst>
      <p:ext uri="{BB962C8B-B14F-4D97-AF65-F5344CB8AC3E}">
        <p14:creationId xmlns:p14="http://schemas.microsoft.com/office/powerpoint/2010/main" val="612788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/>
              <a:t>The Role Of Statistics: Example (3 of 3)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b="1" dirty="0"/>
              <a:t>Appropriate statistics</a:t>
            </a:r>
            <a:r>
              <a:rPr kumimoji="1" lang="en-US" altLang="en-US" sz="2800" dirty="0"/>
              <a:t> include:</a:t>
            </a:r>
          </a:p>
          <a:p>
            <a:pPr marL="822960" lvl="1" indent="-32004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400" b="1" dirty="0"/>
              <a:t>average</a:t>
            </a:r>
            <a:r>
              <a:rPr kumimoji="1" lang="en-US" altLang="en-US" sz="2400" dirty="0"/>
              <a:t> - average age of students in this class is 21.7 years</a:t>
            </a:r>
          </a:p>
          <a:p>
            <a:pPr marL="822960" lvl="1" indent="-32004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400" b="1" dirty="0"/>
              <a:t>percentage</a:t>
            </a:r>
            <a:r>
              <a:rPr kumimoji="1" lang="en-US" altLang="en-US" sz="2400" dirty="0"/>
              <a:t> - 15% of students are older than 25</a:t>
            </a:r>
          </a:p>
        </p:txBody>
      </p:sp>
    </p:spTree>
    <p:extLst>
      <p:ext uri="{BB962C8B-B14F-4D97-AF65-F5344CB8AC3E}">
        <p14:creationId xmlns:p14="http://schemas.microsoft.com/office/powerpoint/2010/main" val="10974905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/>
              <a:t>The Basic Types of Statistics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dirty="0"/>
              <a:t>Two main types of statistical techniques:</a:t>
            </a:r>
          </a:p>
          <a:p>
            <a:pPr marL="822960" lvl="1" indent="-32004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400" dirty="0"/>
              <a:t>Descriptive statistics</a:t>
            </a:r>
          </a:p>
          <a:p>
            <a:pPr marL="822960" lvl="1" indent="-32004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400" dirty="0"/>
              <a:t>Inferential statistics</a:t>
            </a:r>
          </a:p>
        </p:txBody>
      </p:sp>
    </p:spTree>
    <p:extLst>
      <p:ext uri="{BB962C8B-B14F-4D97-AF65-F5344CB8AC3E}">
        <p14:creationId xmlns:p14="http://schemas.microsoft.com/office/powerpoint/2010/main" val="3181234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/>
              <a:t>Descriptive Statistics (1 of 4)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b="1" dirty="0"/>
              <a:t>Univariate descriptive </a:t>
            </a:r>
            <a:r>
              <a:rPr kumimoji="1" lang="en-US" altLang="en-US" sz="2800" dirty="0"/>
              <a:t>statistics describe or summarize variables one at a time</a:t>
            </a:r>
          </a:p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b="1" dirty="0"/>
              <a:t>Bivariate descriptive </a:t>
            </a:r>
            <a:r>
              <a:rPr kumimoji="1" lang="en-US" altLang="en-US" sz="2800" dirty="0"/>
              <a:t>statistics describe or summarize the relationship between two or more variables</a:t>
            </a:r>
          </a:p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b="1" dirty="0"/>
              <a:t>Multivariate descriptive </a:t>
            </a:r>
            <a:r>
              <a:rPr kumimoji="1" lang="en-US" altLang="en-US" sz="2800" dirty="0"/>
              <a:t>statistics describe or summarize the relationship among three or more variables</a:t>
            </a:r>
            <a:endParaRPr kumimoji="1" lang="en-US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4518215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/>
              <a:t>Descriptive Statistics (2 of 4)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b="1" i="1" dirty="0"/>
              <a:t>Univariate</a:t>
            </a:r>
            <a:r>
              <a:rPr kumimoji="1" lang="en-US" altLang="en-US" sz="2800" dirty="0"/>
              <a:t> descriptive statistics include:</a:t>
            </a:r>
          </a:p>
          <a:p>
            <a:pPr marL="822960" lvl="1" indent="-27432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400" dirty="0"/>
              <a:t>Percentages, averages, and various charts and graphs</a:t>
            </a:r>
          </a:p>
          <a:p>
            <a:pPr marL="822960" lvl="1" indent="-27432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400" dirty="0"/>
              <a:t>Example: On the average, students are 20.3 years of age</a:t>
            </a:r>
          </a:p>
        </p:txBody>
      </p:sp>
    </p:spTree>
    <p:extLst>
      <p:ext uri="{BB962C8B-B14F-4D97-AF65-F5344CB8AC3E}">
        <p14:creationId xmlns:p14="http://schemas.microsoft.com/office/powerpoint/2010/main" val="894094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/>
              <a:t>Descriptive Statistics (3 of 4)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b="1" i="1" dirty="0"/>
              <a:t>Bivariate</a:t>
            </a:r>
            <a:r>
              <a:rPr kumimoji="1" lang="en-US" altLang="en-US" sz="2800" dirty="0"/>
              <a:t> descriptive statistics describe the strength and direction of the relationship between two variables</a:t>
            </a:r>
          </a:p>
          <a:p>
            <a:pPr marL="822960" lvl="1" indent="-32004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400" dirty="0"/>
              <a:t>Example: Older students have higher GPAs</a:t>
            </a:r>
          </a:p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b="1" dirty="0"/>
              <a:t>Measures of association</a:t>
            </a:r>
            <a:r>
              <a:rPr kumimoji="1" lang="en-US" altLang="en-US" sz="2800" dirty="0"/>
              <a:t> quantify the strength and direction of a relationship between two variables</a:t>
            </a:r>
          </a:p>
          <a:p>
            <a:pPr marL="822960" lvl="1" indent="-32004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400" dirty="0"/>
              <a:t>Example: The relationship between age and GPA is strong</a:t>
            </a:r>
          </a:p>
        </p:txBody>
      </p:sp>
    </p:spTree>
    <p:extLst>
      <p:ext uri="{BB962C8B-B14F-4D97-AF65-F5344CB8AC3E}">
        <p14:creationId xmlns:p14="http://schemas.microsoft.com/office/powerpoint/2010/main" val="28191631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/>
              <a:t>Descriptive Statistics (4 of 4)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b="1" i="1" dirty="0"/>
              <a:t>Multivariate</a:t>
            </a:r>
            <a:r>
              <a:rPr kumimoji="1" lang="en-US" altLang="en-US" sz="2800" dirty="0"/>
              <a:t> descriptive statistics describe the relationships between three or more variables</a:t>
            </a:r>
          </a:p>
          <a:p>
            <a:pPr marL="822960" lvl="1" indent="-32004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400" dirty="0"/>
              <a:t>Example: Grades increase with age for females but not for males</a:t>
            </a:r>
          </a:p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b="1" dirty="0"/>
              <a:t>Measures of association </a:t>
            </a:r>
            <a:r>
              <a:rPr kumimoji="1" lang="en-US" altLang="en-US" sz="2800" dirty="0"/>
              <a:t>quantify the strength and direction of a multivariate relationship</a:t>
            </a:r>
          </a:p>
          <a:p>
            <a:pPr marL="822960" lvl="1" indent="-32004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400" dirty="0"/>
              <a:t>Example: The relationship between age and GPA is strong for women but weak for men</a:t>
            </a:r>
          </a:p>
          <a:p>
            <a:pPr marL="0" indent="0">
              <a:spcBef>
                <a:spcPts val="800"/>
              </a:spcBef>
              <a:spcAft>
                <a:spcPts val="800"/>
              </a:spcAft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255318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/>
              <a:t>Inferential Statistics (1 of 2)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dirty="0"/>
              <a:t>Generalize from a sample to a population</a:t>
            </a:r>
          </a:p>
          <a:p>
            <a:pPr marL="822960" lvl="1" indent="-32004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400" b="1" dirty="0"/>
              <a:t>Population</a:t>
            </a:r>
            <a:r>
              <a:rPr kumimoji="1" lang="en-US" altLang="en-US" sz="2400" dirty="0"/>
              <a:t> includes </a:t>
            </a:r>
            <a:r>
              <a:rPr kumimoji="1" lang="en-US" altLang="en-US" sz="2400" b="1" i="1" dirty="0"/>
              <a:t>all</a:t>
            </a:r>
            <a:r>
              <a:rPr kumimoji="1" lang="en-US" altLang="en-US" sz="2400" dirty="0"/>
              <a:t> cases in which the research is interested</a:t>
            </a:r>
          </a:p>
          <a:p>
            <a:pPr marL="822960" lvl="1" indent="-32004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400" b="1" dirty="0"/>
              <a:t>Samples</a:t>
            </a:r>
            <a:r>
              <a:rPr kumimoji="1" lang="en-US" altLang="en-US" sz="2400" dirty="0"/>
              <a:t> include carefully chosen </a:t>
            </a:r>
            <a:r>
              <a:rPr kumimoji="1" lang="en-US" altLang="en-US" sz="2400" b="1" i="1" dirty="0"/>
              <a:t>subsets</a:t>
            </a:r>
            <a:r>
              <a:rPr kumimoji="1" lang="en-US" altLang="en-US" sz="2400" dirty="0"/>
              <a:t> of the population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582627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/>
              <a:t>Inferential Statistics (2 of 2)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743576" y="1484064"/>
            <a:ext cx="10711543" cy="4394200"/>
          </a:xfrm>
        </p:spPr>
        <p:txBody>
          <a:bodyPr>
            <a:normAutofit/>
          </a:bodyPr>
          <a:lstStyle/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dirty="0"/>
              <a:t>Voter surveys are a common application of inferential statistics</a:t>
            </a:r>
          </a:p>
          <a:p>
            <a:pPr marL="822960" lvl="1" indent="-32004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400" dirty="0"/>
              <a:t>Several thousand carefully selected voters are interviewed about their voting intentions</a:t>
            </a:r>
          </a:p>
          <a:p>
            <a:pPr marL="822960" lvl="1" indent="-32004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400" dirty="0"/>
              <a:t>This information is used to estimate the intentions of </a:t>
            </a:r>
            <a:r>
              <a:rPr kumimoji="1" lang="en-US" altLang="en-US" sz="2400" b="1" i="1" dirty="0"/>
              <a:t>all</a:t>
            </a:r>
            <a:r>
              <a:rPr kumimoji="1" lang="en-US" altLang="en-US" sz="2400" dirty="0"/>
              <a:t> voters (millions of people)</a:t>
            </a:r>
          </a:p>
          <a:p>
            <a:pPr marL="822960" lvl="1" indent="-32004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400" dirty="0"/>
              <a:t>Example: The Republican candidate will receive about 42% of the vote</a:t>
            </a:r>
          </a:p>
          <a:p>
            <a:pPr marL="0" indent="0">
              <a:spcBef>
                <a:spcPts val="800"/>
              </a:spcBef>
              <a:spcAft>
                <a:spcPts val="800"/>
              </a:spcAft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218254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/>
              <a:t>Types Of Variables (1 of 3)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b="1" dirty="0"/>
              <a:t>Variables</a:t>
            </a:r>
            <a:r>
              <a:rPr kumimoji="1" lang="en-US" altLang="en-US" sz="2800" dirty="0"/>
              <a:t> may be:</a:t>
            </a:r>
          </a:p>
          <a:p>
            <a:pPr marL="822960" lvl="1" indent="-32004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dirty="0"/>
              <a:t>Independent or dependent</a:t>
            </a:r>
          </a:p>
          <a:p>
            <a:pPr marL="822960" lvl="1" indent="-32004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dirty="0"/>
              <a:t>Discrete or continuous</a:t>
            </a:r>
          </a:p>
          <a:p>
            <a:pPr marL="822960" lvl="1" indent="-32004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dirty="0"/>
              <a:t>Nominal, ordinal, or interval-ratio </a:t>
            </a:r>
          </a:p>
          <a:p>
            <a:pPr marL="0" indent="0">
              <a:spcBef>
                <a:spcPts val="800"/>
              </a:spcBef>
              <a:spcAft>
                <a:spcPts val="800"/>
              </a:spcAft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948369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/>
              <a:t>Types Of Variables (2 of 3)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743576" y="1638300"/>
            <a:ext cx="10711543" cy="548640"/>
          </a:xfrm>
        </p:spPr>
        <p:txBody>
          <a:bodyPr>
            <a:normAutofit/>
          </a:bodyPr>
          <a:lstStyle/>
          <a:p>
            <a:pPr marL="365760" indent="-365760"/>
            <a:r>
              <a:rPr kumimoji="1" lang="en-US" altLang="en-US" sz="2800" dirty="0"/>
              <a:t>In causal relationships:</a:t>
            </a:r>
          </a:p>
        </p:txBody>
      </p:sp>
      <p:graphicFrame>
        <p:nvGraphicFramePr>
          <p:cNvPr id="10" name="Table 3">
            <a:extLst>
              <a:ext uri="{FF2B5EF4-FFF2-40B4-BE49-F238E27FC236}">
                <a16:creationId xmlns:a16="http://schemas.microsoft.com/office/drawing/2014/main" id="{938E176A-F936-40C2-A7CE-7EF0B526AB26}"/>
              </a:ext>
            </a:extLst>
          </p:cNvPr>
          <p:cNvGraphicFramePr>
            <a:graphicFrameLocks noGrp="1"/>
          </p:cNvGraphicFramePr>
          <p:nvPr>
            <p:ph type="tbl" sz="quarter" idx="10"/>
            <p:extLst>
              <p:ext uri="{D42A27DB-BD31-4B8C-83A1-F6EECF244321}">
                <p14:modId xmlns:p14="http://schemas.microsoft.com/office/powerpoint/2010/main" val="1847740492"/>
              </p:ext>
            </p:extLst>
          </p:nvPr>
        </p:nvGraphicFramePr>
        <p:xfrm>
          <a:off x="2236438" y="2576895"/>
          <a:ext cx="658368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>
                  <a:extLst>
                    <a:ext uri="{9D8B030D-6E8A-4147-A177-3AD203B41FA5}">
                      <a16:colId xmlns:a16="http://schemas.microsoft.com/office/drawing/2014/main" val="118564706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571488324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4294876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CAUSE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en-US" sz="24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</a:t>
                      </a:r>
                      <a:endParaRPr lang="en-IN" sz="24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en-US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EFFECT</a:t>
                      </a:r>
                      <a:endParaRPr lang="en-IN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025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en-US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independent variable</a:t>
                      </a:r>
                      <a:endParaRPr lang="en-IN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en-US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</a:t>
                      </a:r>
                      <a:endParaRPr lang="en-IN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en-US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dependent variable</a:t>
                      </a:r>
                      <a:endParaRPr lang="en-IN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17979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46051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/>
              <a:t>Types Of Variables (3 of 3)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b="1" dirty="0"/>
              <a:t>Discrete</a:t>
            </a:r>
            <a:r>
              <a:rPr kumimoji="1" lang="en-US" altLang="en-US" sz="2800" dirty="0"/>
              <a:t> variables are measured in units that cannot be subdivided (whole numbers)</a:t>
            </a:r>
          </a:p>
          <a:p>
            <a:pPr marL="822960" lvl="1" indent="-32004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400" dirty="0"/>
              <a:t>Example: Number of children or number of cars</a:t>
            </a:r>
          </a:p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b="1" dirty="0"/>
              <a:t>Continuous</a:t>
            </a:r>
            <a:r>
              <a:rPr kumimoji="1" lang="en-US" altLang="en-US" sz="2800" dirty="0"/>
              <a:t> variables are measured in a unit that can be subdivided infinitely (fractional numbers)</a:t>
            </a:r>
          </a:p>
          <a:p>
            <a:pPr marL="822960" lvl="1" indent="-32004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400" dirty="0"/>
              <a:t>Example: Age or income</a:t>
            </a:r>
          </a:p>
          <a:p>
            <a:pPr marL="0" indent="0">
              <a:spcBef>
                <a:spcPts val="800"/>
              </a:spcBef>
              <a:spcAft>
                <a:spcPts val="800"/>
              </a:spcAft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792524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/>
              <a:t>Level Of Measurement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dirty="0"/>
              <a:t>The mathematical quality of the scores of a variable</a:t>
            </a:r>
          </a:p>
          <a:p>
            <a:pPr marL="822960" lvl="1" indent="-32004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400" dirty="0"/>
              <a:t>Nominal - Scores are labels </a:t>
            </a:r>
            <a:r>
              <a:rPr kumimoji="1" lang="en-US" altLang="en-US" sz="2400" b="1" dirty="0"/>
              <a:t>only</a:t>
            </a:r>
            <a:r>
              <a:rPr kumimoji="1" lang="en-US" altLang="en-US" sz="2400" dirty="0"/>
              <a:t>, they are </a:t>
            </a:r>
            <a:r>
              <a:rPr kumimoji="1" lang="en-US" altLang="en-US" sz="2400" b="1" dirty="0"/>
              <a:t>not</a:t>
            </a:r>
            <a:r>
              <a:rPr kumimoji="1" lang="en-US" altLang="en-US" sz="2400" dirty="0"/>
              <a:t> numbers</a:t>
            </a:r>
          </a:p>
          <a:p>
            <a:pPr marL="822960" lvl="1" indent="-32004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400" dirty="0"/>
              <a:t>Ordinal - Scores have some numerical quality and can be ranked</a:t>
            </a:r>
          </a:p>
          <a:p>
            <a:pPr marL="822960" lvl="1" indent="-32004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400" dirty="0"/>
              <a:t>Interval-ratio - Scores are numbers</a:t>
            </a:r>
          </a:p>
          <a:p>
            <a:pPr marL="0" indent="0">
              <a:spcBef>
                <a:spcPts val="800"/>
              </a:spcBef>
              <a:spcAft>
                <a:spcPts val="800"/>
              </a:spcAft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459325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/>
              <a:t>Nominal Level Variables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>
            <a:noAutofit/>
          </a:bodyPr>
          <a:lstStyle/>
          <a:p>
            <a:pPr marL="365760" indent="-365760">
              <a:spcBef>
                <a:spcPts val="800"/>
              </a:spcBef>
            </a:pPr>
            <a:r>
              <a:rPr kumimoji="1" lang="en-US" altLang="en-US" sz="2800" dirty="0"/>
              <a:t>Scores are different from each other but cannot be treated as numbers</a:t>
            </a:r>
          </a:p>
          <a:p>
            <a:pPr marL="822960" lvl="1" indent="-320040">
              <a:spcBef>
                <a:spcPts val="800"/>
              </a:spcBef>
            </a:pPr>
            <a:r>
              <a:rPr kumimoji="1" lang="en-US" altLang="en-US" sz="2400" dirty="0"/>
              <a:t>Examples:</a:t>
            </a:r>
          </a:p>
          <a:p>
            <a:pPr lvl="2">
              <a:spcBef>
                <a:spcPts val="800"/>
              </a:spcBef>
            </a:pPr>
            <a:r>
              <a:rPr kumimoji="1" lang="en-US" altLang="en-US" sz="2000" dirty="0"/>
              <a:t>Sex </a:t>
            </a:r>
          </a:p>
          <a:p>
            <a:pPr lvl="3">
              <a:spcBef>
                <a:spcPts val="800"/>
              </a:spcBef>
              <a:buSzPct val="100000"/>
            </a:pPr>
            <a:r>
              <a:rPr kumimoji="1" lang="en-US" altLang="en-US" dirty="0"/>
              <a:t>1 = Female, 2 = Male </a:t>
            </a:r>
          </a:p>
          <a:p>
            <a:pPr lvl="2">
              <a:spcBef>
                <a:spcPts val="800"/>
              </a:spcBef>
            </a:pPr>
            <a:r>
              <a:rPr kumimoji="1" lang="en-US" altLang="en-US" sz="2000" dirty="0"/>
              <a:t>Race</a:t>
            </a:r>
          </a:p>
          <a:p>
            <a:pPr lvl="3">
              <a:spcBef>
                <a:spcPts val="800"/>
              </a:spcBef>
              <a:buSzPct val="100000"/>
            </a:pPr>
            <a:r>
              <a:rPr kumimoji="1" lang="en-US" altLang="en-US" dirty="0"/>
              <a:t>1 = White, 2 =Black, 3 = Hispanic, 4 = Asian, 5 = Other</a:t>
            </a:r>
          </a:p>
          <a:p>
            <a:pPr lvl="2">
              <a:spcBef>
                <a:spcPts val="800"/>
              </a:spcBef>
            </a:pPr>
            <a:r>
              <a:rPr kumimoji="1" lang="en-US" altLang="en-US" sz="2000" dirty="0"/>
              <a:t>Political party</a:t>
            </a:r>
          </a:p>
          <a:p>
            <a:pPr lvl="3">
              <a:spcBef>
                <a:spcPts val="800"/>
              </a:spcBef>
              <a:buSzPct val="100000"/>
            </a:pPr>
            <a:r>
              <a:rPr kumimoji="1" lang="en-US" altLang="en-US" dirty="0"/>
              <a:t>1 = Republican, 2 = Democrat, 3 = Other</a:t>
            </a:r>
          </a:p>
          <a:p>
            <a:pPr marL="0" indent="0">
              <a:spcBef>
                <a:spcPts val="800"/>
              </a:spcBef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031402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/>
              <a:t>Variable Categories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743576" y="1638300"/>
            <a:ext cx="10711543" cy="914400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en-US" sz="2800" dirty="0"/>
              <a:t>All variables should have categories that are </a:t>
            </a:r>
            <a:r>
              <a:rPr kumimoji="1" lang="en-US" altLang="en-US" sz="2800" b="1" i="1" dirty="0"/>
              <a:t>mutually exclusive</a:t>
            </a:r>
            <a:r>
              <a:rPr kumimoji="1" lang="en-US" altLang="en-US" sz="2800" dirty="0"/>
              <a:t>, </a:t>
            </a:r>
            <a:r>
              <a:rPr kumimoji="1" lang="en-US" altLang="en-US" sz="2800" b="1" i="1" dirty="0"/>
              <a:t>exhaustive</a:t>
            </a:r>
            <a:r>
              <a:rPr kumimoji="1" lang="en-US" altLang="en-US" sz="2800" dirty="0"/>
              <a:t>, and </a:t>
            </a:r>
            <a:r>
              <a:rPr kumimoji="1" lang="en-US" altLang="en-US" sz="2800" b="1" i="1" dirty="0"/>
              <a:t>homogenous</a:t>
            </a:r>
          </a:p>
          <a:p>
            <a:endParaRPr lang="en-US" sz="2800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F158EB7E-56FC-413E-B3EE-3A7B27AC35B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88986" y="2868315"/>
            <a:ext cx="8138160" cy="365760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/>
              <a:t>Four Scales for Measuring Religious Affiliation</a:t>
            </a:r>
            <a:endParaRPr lang="en-IN" sz="2000" dirty="0"/>
          </a:p>
        </p:txBody>
      </p:sp>
      <p:graphicFrame>
        <p:nvGraphicFramePr>
          <p:cNvPr id="11" name="Table 4">
            <a:extLst>
              <a:ext uri="{FF2B5EF4-FFF2-40B4-BE49-F238E27FC236}">
                <a16:creationId xmlns:a16="http://schemas.microsoft.com/office/drawing/2014/main" id="{96B2C10A-6642-41AF-B78A-8C7A1CD0287C}"/>
              </a:ext>
            </a:extLst>
          </p:cNvPr>
          <p:cNvGraphicFramePr>
            <a:graphicFrameLocks noGrp="1"/>
          </p:cNvGraphicFramePr>
          <p:nvPr>
            <p:ph type="tbl" sz="quarter" idx="10"/>
            <p:extLst>
              <p:ext uri="{D42A27DB-BD31-4B8C-83A1-F6EECF244321}">
                <p14:modId xmlns:p14="http://schemas.microsoft.com/office/powerpoint/2010/main" val="4159671749"/>
              </p:ext>
            </p:extLst>
          </p:nvPr>
        </p:nvGraphicFramePr>
        <p:xfrm>
          <a:off x="1895475" y="3301405"/>
          <a:ext cx="8128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72793268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04160361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14412055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852033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IN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Scale 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1E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Scale B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1E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Scale 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1E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Scale 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1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443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Protestant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Protestant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Protestant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Protestant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181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Episcopalian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Catholic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Non-Protestant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Catholic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8016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Catholic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Jewish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Jewish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429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Jewish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0298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878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7714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55093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/>
              <a:t>Ordinal Level Variables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dirty="0"/>
              <a:t>Scores can be ranked from high to low or from more to less</a:t>
            </a:r>
          </a:p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dirty="0"/>
              <a:t>Survey items that measure opinions and attitudes are typically ordinal</a:t>
            </a:r>
          </a:p>
          <a:p>
            <a:pPr marL="365760" indent="-365760">
              <a:spcBef>
                <a:spcPts val="800"/>
              </a:spcBef>
              <a:spcAft>
                <a:spcPts val="800"/>
              </a:spcAft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529946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/>
              <a:t>Ordinal Level Variables: Example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dirty="0"/>
              <a:t>“Do you agree or disagree that University Health Services should offer free contraceptives?”</a:t>
            </a:r>
          </a:p>
          <a:p>
            <a:pPr marL="822960" lvl="1" indent="-32004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400" dirty="0"/>
              <a:t>A student that agreed would be </a:t>
            </a:r>
            <a:r>
              <a:rPr kumimoji="1" lang="en-US" altLang="en-US" sz="2400" b="1" i="1" dirty="0"/>
              <a:t>more</a:t>
            </a:r>
            <a:r>
              <a:rPr kumimoji="1" lang="en-US" altLang="en-US" sz="2400" dirty="0"/>
              <a:t> in favor than a student who disagreed</a:t>
            </a:r>
          </a:p>
          <a:p>
            <a:pPr marL="822960" lvl="1" indent="-32004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400" dirty="0"/>
              <a:t>If you can distinguish between the </a:t>
            </a:r>
            <a:r>
              <a:rPr kumimoji="1" lang="en-US" altLang="en-US" sz="2400" b="1" i="1" dirty="0"/>
              <a:t>scores</a:t>
            </a:r>
            <a:r>
              <a:rPr kumimoji="1" lang="en-US" altLang="en-US" sz="2400" dirty="0"/>
              <a:t> of the variable using terms such as “more, less, higher, or lower”  the variable is ordinal</a:t>
            </a:r>
          </a:p>
          <a:p>
            <a:pPr marL="0" indent="0">
              <a:spcBef>
                <a:spcPts val="800"/>
              </a:spcBef>
              <a:spcAft>
                <a:spcPts val="800"/>
              </a:spcAft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201043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/>
              <a:t>Interval-ratio Variables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b="1" dirty="0"/>
              <a:t>Scores</a:t>
            </a:r>
            <a:r>
              <a:rPr kumimoji="1" lang="en-US" altLang="en-US" sz="2800" dirty="0"/>
              <a:t> are actual numbers and have a true zero point and equal intervals between scores</a:t>
            </a:r>
          </a:p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dirty="0"/>
              <a:t>Examples:</a:t>
            </a:r>
          </a:p>
          <a:p>
            <a:pPr marL="822960" lvl="1" indent="-32004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400" dirty="0"/>
              <a:t>Age (in years)</a:t>
            </a:r>
          </a:p>
          <a:p>
            <a:pPr marL="822960" lvl="1" indent="-32004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400" dirty="0"/>
              <a:t>Income (in dollars) </a:t>
            </a:r>
          </a:p>
          <a:p>
            <a:pPr marL="822960" lvl="1" indent="-32004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400" dirty="0"/>
              <a:t>Number of children</a:t>
            </a:r>
          </a:p>
          <a:p>
            <a:pPr lvl="3">
              <a:spcBef>
                <a:spcPts val="800"/>
              </a:spcBef>
              <a:spcAft>
                <a:spcPts val="800"/>
              </a:spcAft>
              <a:buSzPct val="100000"/>
            </a:pPr>
            <a:r>
              <a:rPr kumimoji="1" lang="en-US" altLang="en-US" sz="2000" dirty="0"/>
              <a:t>A true zero point (0 = no children)</a:t>
            </a:r>
          </a:p>
          <a:p>
            <a:pPr lvl="3">
              <a:spcBef>
                <a:spcPts val="800"/>
              </a:spcBef>
              <a:spcAft>
                <a:spcPts val="800"/>
              </a:spcAft>
              <a:buSzPct val="100000"/>
            </a:pPr>
            <a:r>
              <a:rPr kumimoji="1" lang="en-US" altLang="en-US" sz="2000" dirty="0"/>
              <a:t>Equal intervals: each child adds one unit</a:t>
            </a:r>
          </a:p>
          <a:p>
            <a:pPr marL="0" indent="0">
              <a:spcBef>
                <a:spcPts val="800"/>
              </a:spcBef>
              <a:spcAft>
                <a:spcPts val="800"/>
              </a:spcAft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249446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sz="3600" dirty="0"/>
              <a:t>Level of Measurement: Summary</a:t>
            </a:r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E9CD4A6-3E20-481F-887B-8F5CEB1239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3576" y="1638300"/>
            <a:ext cx="10711543" cy="36576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Basic Characteristics of the Three Levels of Measurement</a:t>
            </a:r>
            <a:endParaRPr lang="en-IN" dirty="0"/>
          </a:p>
        </p:txBody>
      </p:sp>
      <p:graphicFrame>
        <p:nvGraphicFramePr>
          <p:cNvPr id="9" name="Table 3">
            <a:extLst>
              <a:ext uri="{FF2B5EF4-FFF2-40B4-BE49-F238E27FC236}">
                <a16:creationId xmlns:a16="http://schemas.microsoft.com/office/drawing/2014/main" id="{B9814EDE-2F7B-48B4-8188-C9A80071189A}"/>
              </a:ext>
            </a:extLst>
          </p:cNvPr>
          <p:cNvGraphicFramePr>
            <a:graphicFrameLocks noGrp="1"/>
          </p:cNvGraphicFramePr>
          <p:nvPr>
            <p:ph type="tbl" sz="quarter" idx="10"/>
            <p:extLst>
              <p:ext uri="{D42A27DB-BD31-4B8C-83A1-F6EECF244321}">
                <p14:modId xmlns:p14="http://schemas.microsoft.com/office/powerpoint/2010/main" val="2698665626"/>
              </p:ext>
            </p:extLst>
          </p:nvPr>
        </p:nvGraphicFramePr>
        <p:xfrm>
          <a:off x="920342" y="2211834"/>
          <a:ext cx="9235440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727932689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1041603615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4144120551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852033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Levels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1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Examples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1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Measurement</a:t>
                      </a:r>
                    </a:p>
                    <a:p>
                      <a:r>
                        <a:rPr lang="en-IN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Procedures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1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Mathematical</a:t>
                      </a:r>
                    </a:p>
                    <a:p>
                      <a:r>
                        <a:rPr lang="en-IN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Operations Permitted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1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443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Nominal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Gender, race, religion,</a:t>
                      </a:r>
                    </a:p>
                    <a:p>
                      <a:r>
                        <a:rPr lang="en-IN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marital status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Classification into</a:t>
                      </a:r>
                    </a:p>
                    <a:p>
                      <a:r>
                        <a:rPr lang="en-IN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categories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Counting number in each category, comparing sizes of</a:t>
                      </a:r>
                    </a:p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categories</a:t>
                      </a:r>
                      <a:endParaRPr lang="en-IN" sz="16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181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Ordinal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Social class, attitude</a:t>
                      </a:r>
                    </a:p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 opinion scales</a:t>
                      </a:r>
                      <a:endParaRPr lang="en-IN" sz="16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Classification into</a:t>
                      </a:r>
                    </a:p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categories </a:t>
                      </a:r>
                      <a:r>
                        <a:rPr lang="en-US" sz="1600" i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plus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ranking</a:t>
                      </a:r>
                    </a:p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categories with</a:t>
                      </a:r>
                    </a:p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respect to each other</a:t>
                      </a:r>
                      <a:endParaRPr lang="en-IN" sz="16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of the above </a:t>
                      </a:r>
                      <a:r>
                        <a:rPr lang="en-US" sz="1600" i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plus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judgments of “greater</a:t>
                      </a:r>
                    </a:p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than” and “less than”</a:t>
                      </a:r>
                      <a:endParaRPr lang="en-IN" sz="16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8016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Interval-Ratio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Age, number of</a:t>
                      </a:r>
                    </a:p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children, income</a:t>
                      </a:r>
                      <a:endParaRPr lang="en-IN" sz="16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of the above </a:t>
                      </a:r>
                      <a:r>
                        <a:rPr lang="en-US" sz="1600" i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plus</a:t>
                      </a:r>
                    </a:p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of scores</a:t>
                      </a:r>
                    </a:p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terms of equal units</a:t>
                      </a:r>
                      <a:endParaRPr lang="en-IN" sz="16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of the above </a:t>
                      </a:r>
                      <a:r>
                        <a:rPr lang="en-US" sz="1600" i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plus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all other mathematical operations (addition, subtraction, multiplication, division, square roots, etc.)</a:t>
                      </a:r>
                      <a:endParaRPr lang="en-IN" sz="16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4293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08377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sz="3600" dirty="0"/>
              <a:t>Importance of Level of Measurement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dirty="0"/>
              <a:t>Different statistics require different mathematical operations (ranking, addition, square root, etc.)</a:t>
            </a:r>
          </a:p>
          <a:p>
            <a:pPr marL="365760" indent="-365760">
              <a:spcBef>
                <a:spcPts val="800"/>
              </a:spcBef>
              <a:spcAft>
                <a:spcPts val="800"/>
              </a:spcAft>
            </a:pPr>
            <a:r>
              <a:rPr kumimoji="1" lang="en-US" altLang="en-US" sz="2800" dirty="0"/>
              <a:t>The level of measurement of a variable tells us which statistics are permissible and appropriate</a:t>
            </a:r>
          </a:p>
          <a:p>
            <a:pPr marL="0" indent="0">
              <a:spcBef>
                <a:spcPts val="800"/>
              </a:spcBef>
              <a:spcAft>
                <a:spcPts val="800"/>
              </a:spcAft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69402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4"/>
            <a:ext cx="10607040" cy="1005840"/>
          </a:xfrm>
        </p:spPr>
        <p:txBody>
          <a:bodyPr/>
          <a:lstStyle/>
          <a:p>
            <a:r>
              <a:rPr kumimoji="1" lang="en-US" altLang="en-US" sz="3600" dirty="0"/>
              <a:t>Two Steps for Determining Level of Measurement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365760" indent="-365760">
              <a:spcBef>
                <a:spcPts val="800"/>
              </a:spcBef>
              <a:spcAft>
                <a:spcPts val="800"/>
              </a:spcAft>
              <a:defRPr/>
            </a:pPr>
            <a:r>
              <a:rPr kumimoji="1" lang="en-US" sz="2800" dirty="0"/>
              <a:t>Do the scores continue to make sense after changing their order?</a:t>
            </a:r>
          </a:p>
          <a:p>
            <a:pPr marL="822960" lvl="1" indent="-320040">
              <a:spcBef>
                <a:spcPts val="800"/>
              </a:spcBef>
              <a:spcAft>
                <a:spcPts val="800"/>
              </a:spcAft>
              <a:defRPr/>
            </a:pPr>
            <a:r>
              <a:rPr kumimoji="1" lang="en-US" sz="2400" dirty="0"/>
              <a:t>If </a:t>
            </a:r>
            <a:r>
              <a:rPr kumimoji="1" lang="en-US" sz="2400" i="1" dirty="0"/>
              <a:t>yes</a:t>
            </a:r>
            <a:r>
              <a:rPr kumimoji="1" lang="en-US" sz="2400" dirty="0"/>
              <a:t>: the variable is </a:t>
            </a:r>
            <a:r>
              <a:rPr kumimoji="1" lang="en-US" sz="2400" b="1" dirty="0"/>
              <a:t>nominal</a:t>
            </a:r>
            <a:endParaRPr kumimoji="1" lang="en-US" sz="2400" dirty="0"/>
          </a:p>
          <a:p>
            <a:pPr marL="822960" lvl="1" indent="-320040">
              <a:spcBef>
                <a:spcPts val="800"/>
              </a:spcBef>
              <a:spcAft>
                <a:spcPts val="800"/>
              </a:spcAft>
              <a:defRPr/>
            </a:pPr>
            <a:r>
              <a:rPr kumimoji="1" lang="en-US" sz="2400" dirty="0"/>
              <a:t>If </a:t>
            </a:r>
            <a:r>
              <a:rPr kumimoji="1" lang="en-US" sz="2400" i="1" dirty="0"/>
              <a:t>no</a:t>
            </a:r>
            <a:r>
              <a:rPr kumimoji="1" lang="en-US" sz="2400" dirty="0"/>
              <a:t>: proceed to the next step</a:t>
            </a:r>
          </a:p>
          <a:p>
            <a:pPr marL="514350" indent="-514350">
              <a:spcBef>
                <a:spcPts val="800"/>
              </a:spcBef>
              <a:spcAft>
                <a:spcPts val="800"/>
              </a:spcAft>
              <a:defRPr/>
            </a:pPr>
            <a:r>
              <a:rPr kumimoji="1" lang="en-US" sz="2800" dirty="0"/>
              <a:t>Is the distance between the scores unequal?</a:t>
            </a:r>
          </a:p>
          <a:p>
            <a:pPr marL="822960" lvl="1" indent="-320040">
              <a:spcBef>
                <a:spcPts val="800"/>
              </a:spcBef>
              <a:spcAft>
                <a:spcPts val="800"/>
              </a:spcAft>
              <a:defRPr/>
            </a:pPr>
            <a:r>
              <a:rPr kumimoji="1" lang="en-US" sz="2400" dirty="0"/>
              <a:t>If </a:t>
            </a:r>
            <a:r>
              <a:rPr kumimoji="1" lang="en-US" sz="2400" i="1" dirty="0"/>
              <a:t>yes</a:t>
            </a:r>
            <a:r>
              <a:rPr kumimoji="1" lang="en-US" sz="2400" dirty="0"/>
              <a:t>: the variable is </a:t>
            </a:r>
            <a:r>
              <a:rPr kumimoji="1" lang="en-US" sz="2400" b="1" dirty="0"/>
              <a:t>ordinal</a:t>
            </a:r>
            <a:endParaRPr kumimoji="1" lang="en-US" sz="2400" dirty="0"/>
          </a:p>
          <a:p>
            <a:pPr marL="822960" lvl="1" indent="-320040">
              <a:spcBef>
                <a:spcPts val="800"/>
              </a:spcBef>
              <a:spcAft>
                <a:spcPts val="800"/>
              </a:spcAft>
              <a:defRPr/>
            </a:pPr>
            <a:r>
              <a:rPr kumimoji="1" lang="en-US" sz="2400" dirty="0"/>
              <a:t>If </a:t>
            </a:r>
            <a:r>
              <a:rPr kumimoji="1" lang="en-US" sz="2400" i="1" dirty="0"/>
              <a:t>no</a:t>
            </a:r>
            <a:r>
              <a:rPr kumimoji="1" lang="en-US" sz="2400" dirty="0"/>
              <a:t>: the variable is </a:t>
            </a:r>
            <a:r>
              <a:rPr kumimoji="1" lang="en-US" sz="2400" b="1" dirty="0"/>
              <a:t>interval-ratio</a:t>
            </a:r>
            <a:endParaRPr kumimoji="1" lang="en-US" sz="2400" dirty="0"/>
          </a:p>
          <a:p>
            <a:pPr marL="0" lvl="1" indent="0">
              <a:spcBef>
                <a:spcPts val="800"/>
              </a:spcBef>
              <a:spcAft>
                <a:spcPts val="800"/>
              </a:spcAft>
              <a:buNone/>
              <a:defRPr/>
            </a:pPr>
            <a:r>
              <a:rPr kumimoji="1" lang="en-US" sz="2400" dirty="0"/>
              <a:t>(Remember to inspect the scores of the variable as they are stated)</a:t>
            </a:r>
            <a:endParaRPr kumimoji="1"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3300976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sz="3600" dirty="0"/>
              <a:t>Level of Measurement: Examples </a:t>
            </a:r>
            <a:r>
              <a:rPr kumimoji="1" lang="en-US" altLang="en-US" dirty="0"/>
              <a:t>(1 of 2)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43DAE1F-B6B9-4C66-B8D5-D9AACA99227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3576" y="1312835"/>
            <a:ext cx="10711543" cy="91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Measuring a Nominal Variable (Marital Status) and an Ordinal Variable</a:t>
            </a:r>
          </a:p>
          <a:p>
            <a:pPr marL="0" indent="0">
              <a:buNone/>
            </a:pPr>
            <a:r>
              <a:rPr lang="en-US" b="1" dirty="0"/>
              <a:t>(Support for Capital Punishment) as Discrete Variables</a:t>
            </a:r>
            <a:endParaRPr lang="en-IN" dirty="0"/>
          </a:p>
        </p:txBody>
      </p:sp>
      <p:graphicFrame>
        <p:nvGraphicFramePr>
          <p:cNvPr id="17" name="Table 3">
            <a:extLst>
              <a:ext uri="{FF2B5EF4-FFF2-40B4-BE49-F238E27FC236}">
                <a16:creationId xmlns:a16="http://schemas.microsoft.com/office/drawing/2014/main" id="{4234BCBA-A2E5-4D15-9412-4EF954033F4B}"/>
              </a:ext>
            </a:extLst>
          </p:cNvPr>
          <p:cNvGraphicFramePr>
            <a:graphicFrameLocks noGrp="1"/>
          </p:cNvGraphicFramePr>
          <p:nvPr>
            <p:ph type="tbl" sz="quarter" idx="10"/>
            <p:extLst>
              <p:ext uri="{D42A27DB-BD31-4B8C-83A1-F6EECF244321}">
                <p14:modId xmlns:p14="http://schemas.microsoft.com/office/powerpoint/2010/main" val="2659386338"/>
              </p:ext>
            </p:extLst>
          </p:nvPr>
        </p:nvGraphicFramePr>
        <p:xfrm>
          <a:off x="1610362" y="2754583"/>
          <a:ext cx="9308592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3437">
                  <a:extLst>
                    <a:ext uri="{9D8B030D-6E8A-4147-A177-3AD203B41FA5}">
                      <a16:colId xmlns:a16="http://schemas.microsoft.com/office/drawing/2014/main" val="2727932689"/>
                    </a:ext>
                  </a:extLst>
                </a:gridCol>
                <a:gridCol w="5585155">
                  <a:extLst>
                    <a:ext uri="{9D8B030D-6E8A-4147-A177-3AD203B41FA5}">
                      <a16:colId xmlns:a16="http://schemas.microsoft.com/office/drawing/2014/main" val="1041603615"/>
                    </a:ext>
                  </a:extLst>
                </a:gridCol>
              </a:tblGrid>
              <a:tr h="24750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is your marital status?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 you presently:</a:t>
                      </a:r>
                      <a:endParaRPr lang="en-IN" sz="16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1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 you support the death penalty for persons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convicted of homicide?</a:t>
                      </a:r>
                      <a:endParaRPr lang="en-IN" sz="16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1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443364"/>
                  </a:ext>
                </a:extLst>
              </a:tr>
            </a:tbl>
          </a:graphicData>
        </a:graphic>
      </p:graphicFrame>
      <p:graphicFrame>
        <p:nvGraphicFramePr>
          <p:cNvPr id="24" name="Table 4">
            <a:extLst>
              <a:ext uri="{FF2B5EF4-FFF2-40B4-BE49-F238E27FC236}">
                <a16:creationId xmlns:a16="http://schemas.microsoft.com/office/drawing/2014/main" id="{F0AD4F86-FC2C-4674-BA0E-0C64781BEE88}"/>
              </a:ext>
            </a:extLst>
          </p:cNvPr>
          <p:cNvGraphicFramePr>
            <a:graphicFrameLocks noGrp="1"/>
          </p:cNvGraphicFramePr>
          <p:nvPr>
            <p:ph type="tbl" sz="quarter" idx="19"/>
            <p:extLst>
              <p:ext uri="{D42A27DB-BD31-4B8C-83A1-F6EECF244321}">
                <p14:modId xmlns:p14="http://schemas.microsoft.com/office/powerpoint/2010/main" val="1633249843"/>
              </p:ext>
            </p:extLst>
          </p:nvPr>
        </p:nvGraphicFramePr>
        <p:xfrm>
          <a:off x="1608915" y="3353634"/>
          <a:ext cx="9311487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360">
                  <a:extLst>
                    <a:ext uri="{9D8B030D-6E8A-4147-A177-3AD203B41FA5}">
                      <a16:colId xmlns:a16="http://schemas.microsoft.com/office/drawing/2014/main" val="272793268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041603615"/>
                    </a:ext>
                  </a:extLst>
                </a:gridCol>
                <a:gridCol w="2179167">
                  <a:extLst>
                    <a:ext uri="{9D8B030D-6E8A-4147-A177-3AD203B41FA5}">
                      <a16:colId xmlns:a16="http://schemas.microsoft.com/office/drawing/2014/main" val="414412055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852033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2000" i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Score</a:t>
                      </a: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1E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000" i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Category</a:t>
                      </a: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1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i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Score</a:t>
                      </a: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1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i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Category</a:t>
                      </a: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1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443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IN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Married</a:t>
                      </a: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IN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Strongly support</a:t>
                      </a:r>
                      <a:endParaRPr lang="en-IN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181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IN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Divorced</a:t>
                      </a:r>
                      <a:endParaRPr lang="en-IN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IN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Somewhat support</a:t>
                      </a:r>
                      <a:endParaRPr lang="en-IN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8016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IN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Separated</a:t>
                      </a:r>
                      <a:endParaRPr lang="en-IN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IN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Neither support nor oppose</a:t>
                      </a:r>
                      <a:endParaRPr lang="en-IN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429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IN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Widowed</a:t>
                      </a: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IN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Somewhat oppose</a:t>
                      </a: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200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IN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Single</a:t>
                      </a: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IN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Strongly oppose</a:t>
                      </a: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9490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79673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sz="3600" dirty="0"/>
              <a:t>Level of Measurement: Examples </a:t>
            </a:r>
            <a:r>
              <a:rPr kumimoji="1" lang="en-US" altLang="en-US" dirty="0"/>
              <a:t>(2 of 2)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74FF9D3-830B-431F-9DC2-E65C5B9DB86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3576" y="1638300"/>
            <a:ext cx="8595360" cy="457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Measuring Income at the Ordinal Level</a:t>
            </a:r>
            <a:endParaRPr lang="en-IN" dirty="0"/>
          </a:p>
        </p:txBody>
      </p:sp>
      <p:graphicFrame>
        <p:nvGraphicFramePr>
          <p:cNvPr id="9" name="Table 3">
            <a:extLst>
              <a:ext uri="{FF2B5EF4-FFF2-40B4-BE49-F238E27FC236}">
                <a16:creationId xmlns:a16="http://schemas.microsoft.com/office/drawing/2014/main" id="{12D2EC4A-76F6-4414-A72E-9B32751A5CFE}"/>
              </a:ext>
            </a:extLst>
          </p:cNvPr>
          <p:cNvGraphicFramePr>
            <a:graphicFrameLocks noGrp="1"/>
          </p:cNvGraphicFramePr>
          <p:nvPr>
            <p:ph type="tbl" sz="quarter" idx="10"/>
            <p:extLst>
              <p:ext uri="{D42A27DB-BD31-4B8C-83A1-F6EECF244321}">
                <p14:modId xmlns:p14="http://schemas.microsoft.com/office/powerpoint/2010/main" val="4262744672"/>
              </p:ext>
            </p:extLst>
          </p:nvPr>
        </p:nvGraphicFramePr>
        <p:xfrm>
          <a:off x="743576" y="2278115"/>
          <a:ext cx="859536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27932689"/>
                    </a:ext>
                  </a:extLst>
                </a:gridCol>
                <a:gridCol w="4480560">
                  <a:extLst>
                    <a:ext uri="{9D8B030D-6E8A-4147-A177-3AD203B41FA5}">
                      <a16:colId xmlns:a16="http://schemas.microsoft.com/office/drawing/2014/main" val="1041603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2000" i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Score</a:t>
                      </a: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1E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000" i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Income Range</a:t>
                      </a: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1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443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IN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Less than $25,000</a:t>
                      </a: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A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181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IN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$25,000 to $49,999</a:t>
                      </a:r>
                      <a:endParaRPr lang="en-IN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8016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IN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$50,000 to $99,999</a:t>
                      </a:r>
                      <a:endParaRPr lang="en-IN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429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IN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$100,000 or more</a:t>
                      </a:r>
                    </a:p>
                  </a:txBody>
                  <a:tcPr marL="41649" marR="4164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200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1079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11892"/>
      </a:dk1>
      <a:lt1>
        <a:srgbClr val="FFFFFF"/>
      </a:lt1>
      <a:dk2>
        <a:srgbClr val="006198"/>
      </a:dk2>
      <a:lt2>
        <a:srgbClr val="E7E6E6"/>
      </a:lt2>
      <a:accent1>
        <a:srgbClr val="0098D4"/>
      </a:accent1>
      <a:accent2>
        <a:srgbClr val="00B7E6"/>
      </a:accent2>
      <a:accent3>
        <a:srgbClr val="81CFEC"/>
      </a:accent3>
      <a:accent4>
        <a:srgbClr val="E8255F"/>
      </a:accent4>
      <a:accent5>
        <a:srgbClr val="FF6300"/>
      </a:accent5>
      <a:accent6>
        <a:srgbClr val="F5B600"/>
      </a:accent6>
      <a:hlink>
        <a:srgbClr val="00B7E6"/>
      </a:hlink>
      <a:folHlink>
        <a:srgbClr val="0098D4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effectLst/>
      </a:spPr>
      <a:bodyPr wrap="square" lIns="0" tIns="0" rIns="0" rtlCol="0" anchor="b">
        <a:spAutoFit/>
      </a:bodyPr>
      <a:lstStyle>
        <a:defPPr>
          <a:defRPr sz="2000" smtClean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ccessible_PPT_Cengage.potx" id="{8657E95E-D601-4622-93AD-E122BF442589}" vid="{BBF71559-ED4F-42B5-98FD-480A317797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c1e726a-7c3b-4654-9122-87de3e28a51c">
      <UserInfo>
        <DisplayName/>
        <AccountId xsi:nil="true"/>
        <AccountType/>
      </UserInfo>
    </SharedWithUsers>
    <SP_x0020_Production xmlns="c8ecdccd-e3b0-4392-94c4-49d90f16d1d5">false</SP_x0020_Production>
    <SP_x0020_Content_x0020_Authoring_x002f_Dev xmlns="c8ecdccd-e3b0-4392-94c4-49d90f16d1d5">false</SP_x0020_Content_x0020_Authoring_x002f_Dev>
    <Topic xmlns="c8ecdccd-e3b0-4392-94c4-49d90f16d1d5" xsi:nil="true"/>
    <Copy xmlns="c8ecdccd-e3b0-4392-94c4-49d90f16d1d5">false</Copy>
    <MasterLocation_x0028_ifCopy_x003d_Yes_x0029_ xmlns="c8ecdccd-e3b0-4392-94c4-49d90f16d1d5">n/a</MasterLocation_x0028_ifCopy_x003d_Yes_x0029_>
    <SP_x0020_E2E xmlns="c8ecdccd-e3b0-4392-94c4-49d90f16d1d5">false</SP_x0020_E2E>
    <SP_x0020_Reprints xmlns="c8ecdccd-e3b0-4392-94c4-49d90f16d1d5">false</SP_x0020_Reprints>
    <Owner xmlns="c8ecdccd-e3b0-4392-94c4-49d90f16d1d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A683995A7B1D46BAE4BA042997DC16" ma:contentTypeVersion="17" ma:contentTypeDescription="Create a new document." ma:contentTypeScope="" ma:versionID="1509112acb85345c498d35619a469977">
  <xsd:schema xmlns:xsd="http://www.w3.org/2001/XMLSchema" xmlns:xs="http://www.w3.org/2001/XMLSchema" xmlns:p="http://schemas.microsoft.com/office/2006/metadata/properties" xmlns:ns2="c8ecdccd-e3b0-4392-94c4-49d90f16d1d5" xmlns:ns3="cc1e726a-7c3b-4654-9122-87de3e28a51c" targetNamespace="http://schemas.microsoft.com/office/2006/metadata/properties" ma:root="true" ma:fieldsID="31d0bfd67836266bd688e01f3e4ede36" ns2:_="" ns3:_="">
    <xsd:import namespace="c8ecdccd-e3b0-4392-94c4-49d90f16d1d5"/>
    <xsd:import namespace="cc1e726a-7c3b-4654-9122-87de3e28a51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SP_x0020_Production" minOccurs="0"/>
                <xsd:element ref="ns2:SP_x0020_Content_x0020_Authoring_x002f_Dev" minOccurs="0"/>
                <xsd:element ref="ns2:SP_x0020_Reprints" minOccurs="0"/>
                <xsd:element ref="ns2:SP_x0020_E2E" minOccurs="0"/>
                <xsd:element ref="ns2:Topic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Owner" minOccurs="0"/>
                <xsd:element ref="ns2:Copy" minOccurs="0"/>
                <xsd:element ref="ns2:MasterLocation_x0028_ifCopy_x003d_Yes_x0029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ecdccd-e3b0-4392-94c4-49d90f16d1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SP_x0020_Production" ma:index="11" nillable="true" ma:displayName="SP Production" ma:default="0" ma:internalName="SP_x0020_Production">
      <xsd:simpleType>
        <xsd:restriction base="dms:Boolean"/>
      </xsd:simpleType>
    </xsd:element>
    <xsd:element name="SP_x0020_Content_x0020_Authoring_x002f_Dev" ma:index="12" nillable="true" ma:displayName="SP Content Authoring/Dev" ma:default="0" ma:internalName="SP_x0020_Content_x0020_Authoring_x002f_Dev">
      <xsd:simpleType>
        <xsd:restriction base="dms:Boolean"/>
      </xsd:simpleType>
    </xsd:element>
    <xsd:element name="SP_x0020_Reprints" ma:index="13" nillable="true" ma:displayName="SP Reprints" ma:default="0" ma:internalName="SP_x0020_Reprints">
      <xsd:simpleType>
        <xsd:restriction base="dms:Boolean"/>
      </xsd:simpleType>
    </xsd:element>
    <xsd:element name="SP_x0020_E2E" ma:index="14" nillable="true" ma:displayName="SP E2E" ma:default="0" ma:internalName="SP_x0020_E2E">
      <xsd:simpleType>
        <xsd:restriction base="dms:Boolean"/>
      </xsd:simpleType>
    </xsd:element>
    <xsd:element name="Topic" ma:index="15" nillable="true" ma:displayName="Topic" ma:format="Dropdown" ma:internalName="Topic">
      <xsd:simpleType>
        <xsd:restriction base="dms:Choice">
          <xsd:enumeration value="Accessibility"/>
          <xsd:enumeration value="Archiving"/>
          <xsd:enumeration value="CenDoc"/>
          <xsd:enumeration value="Files to Printer"/>
          <xsd:enumeration value="Invoicing"/>
          <xsd:enumeration value="Partner Programs"/>
          <xsd:enumeration value="Project Management"/>
          <xsd:enumeration value="Other"/>
          <xsd:enumeration value="Unassigned"/>
          <xsd:enumeration value="Source Document Only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Owner" ma:index="21" nillable="true" ma:displayName="Owner" ma:format="Dropdown" ma:internalName="Owner">
      <xsd:simpleType>
        <xsd:restriction base="dms:Choice">
          <xsd:enumeration value="Content Creation"/>
          <xsd:enumeration value="Creative Studio"/>
          <xsd:enumeration value="Digital Production"/>
          <xsd:enumeration value="Finance"/>
          <xsd:enumeration value="Strategic Sourcing"/>
        </xsd:restriction>
      </xsd:simpleType>
    </xsd:element>
    <xsd:element name="Copy" ma:index="22" nillable="true" ma:displayName="Copy " ma:default="0" ma:description="This is a VIP copy of a master document that is posted/available internally" ma:format="Dropdown" ma:internalName="Copy">
      <xsd:simpleType>
        <xsd:restriction base="dms:Boolean"/>
      </xsd:simpleType>
    </xsd:element>
    <xsd:element name="MasterLocation_x0028_ifCopy_x003d_Yes_x0029_" ma:index="23" nillable="true" ma:displayName="Master Location (if Copy = Yes)" ma:default="n/a" ma:description="Site/document library where master version is maintained" ma:format="Dropdown" ma:internalName="MasterLocation_x0028_ifCopy_x003d_Yes_x0029_">
      <xsd:simpleType>
        <xsd:restriction base="dms:Choice">
          <xsd:enumeration value="Catalyst / Finance"/>
          <xsd:enumeration value="Content Creation"/>
          <xsd:enumeration value="GPMOT"/>
          <xsd:enumeration value="Strategic Sourcing"/>
          <xsd:enumeration value="n/a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1e726a-7c3b-4654-9122-87de3e28a51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A9BA192-EF86-48DF-982C-2C526A268392}">
  <ds:schemaRefs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c8ecdccd-e3b0-4392-94c4-49d90f16d1d5"/>
    <ds:schemaRef ds:uri="http://schemas.microsoft.com/office/2006/metadata/properties"/>
    <ds:schemaRef ds:uri="http://schemas.openxmlformats.org/package/2006/metadata/core-properties"/>
    <ds:schemaRef ds:uri="cc1e726a-7c3b-4654-9122-87de3e28a51c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A3A390ED-B1FF-457F-A10E-E676158D20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ecdccd-e3b0-4392-94c4-49d90f16d1d5"/>
    <ds:schemaRef ds:uri="cc1e726a-7c3b-4654-9122-87de3e28a5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32CFAA7-E308-4DCB-89CD-C84C20E9024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Accessible_PPT_Template_Cengage</Template>
  <TotalTime>272</TotalTime>
  <Words>1525</Words>
  <Application>Microsoft Office PowerPoint</Application>
  <PresentationFormat>Widescreen</PresentationFormat>
  <Paragraphs>251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Arial</vt:lpstr>
      <vt:lpstr>Arial</vt:lpstr>
      <vt:lpstr>Calibri</vt:lpstr>
      <vt:lpstr>Helvetica</vt:lpstr>
      <vt:lpstr>Open Sans</vt:lpstr>
      <vt:lpstr>Summer Font</vt:lpstr>
      <vt:lpstr>Wingdings</vt:lpstr>
      <vt:lpstr>Office Theme</vt:lpstr>
      <vt:lpstr>Statistics: A Tool For Social Research</vt:lpstr>
      <vt:lpstr>Introduction</vt:lpstr>
      <vt:lpstr>Learning Objectives</vt:lpstr>
      <vt:lpstr>Chapter Outline</vt:lpstr>
      <vt:lpstr>In This Presentation</vt:lpstr>
      <vt:lpstr>The Role Of Statistics in Scientific Inquiry</vt:lpstr>
      <vt:lpstr>A Journey Through the Scientific Process</vt:lpstr>
      <vt:lpstr>The Wheel of Science </vt:lpstr>
      <vt:lpstr>Variables</vt:lpstr>
      <vt:lpstr>Case</vt:lpstr>
      <vt:lpstr>The Role Of Statistics: Example (1 of 3)</vt:lpstr>
      <vt:lpstr>The Role Of Statistics: Example (2 of 3)</vt:lpstr>
      <vt:lpstr>The Role Of Statistics: Example (3 of 3)</vt:lpstr>
      <vt:lpstr>The Basic Types of Statistics</vt:lpstr>
      <vt:lpstr>Descriptive Statistics (1 of 4)</vt:lpstr>
      <vt:lpstr>Descriptive Statistics (2 of 4)</vt:lpstr>
      <vt:lpstr>Descriptive Statistics (3 of 4)</vt:lpstr>
      <vt:lpstr>Descriptive Statistics (4 of 4)</vt:lpstr>
      <vt:lpstr>Inferential Statistics (1 of 2)</vt:lpstr>
      <vt:lpstr>Inferential Statistics (2 of 2)</vt:lpstr>
      <vt:lpstr>Types Of Variables (1 of 3)</vt:lpstr>
      <vt:lpstr>Types Of Variables (2 of 3)</vt:lpstr>
      <vt:lpstr>Types Of Variables (3 of 3)</vt:lpstr>
      <vt:lpstr>Level Of Measurement</vt:lpstr>
      <vt:lpstr>Nominal Level Variables</vt:lpstr>
      <vt:lpstr>Variable Categories</vt:lpstr>
      <vt:lpstr>Ordinal Level Variables</vt:lpstr>
      <vt:lpstr>Ordinal Level Variables: Example</vt:lpstr>
      <vt:lpstr>Interval-ratio Variables</vt:lpstr>
      <vt:lpstr>Level of Measurement: Summary</vt:lpstr>
      <vt:lpstr>Importance of Level of Measurement</vt:lpstr>
      <vt:lpstr>Two Steps for Determining Level of Measurement</vt:lpstr>
      <vt:lpstr>Level of Measurement: Examples (1 of 2)</vt:lpstr>
      <vt:lpstr>Level of Measurement: Examples (2 of 2)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Kimberley Grove</dc:creator>
  <cp:lastModifiedBy>Pete, Elizabeth</cp:lastModifiedBy>
  <cp:revision>131</cp:revision>
  <cp:lastPrinted>2016-10-03T15:29:39Z</cp:lastPrinted>
  <dcterms:created xsi:type="dcterms:W3CDTF">2019-11-14T21:20:16Z</dcterms:created>
  <dcterms:modified xsi:type="dcterms:W3CDTF">2021-01-20T17:01:34Z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0x01010025A683995A7B1D46BAE4BA042997DC16</vt:lpwstr>
  </property>
  <property fmtid="{D5CDD505-2E9C-101B-9397-08002B2CF9AE}" pid="3" name="Order">
    <vt:r8>112600</vt:r8>
  </property>
  <property fmtid="{D5CDD505-2E9C-101B-9397-08002B2CF9AE}" pid="4" name="Category">
    <vt:lpwstr>Accessibility</vt:lpwstr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Document Type">
    <vt:lpwstr>Template</vt:lpwstr>
  </property>
  <property fmtid="{D5CDD505-2E9C-101B-9397-08002B2CF9AE}" pid="8" name="Audience">
    <vt:lpwstr>Content Developer</vt:lpwstr>
  </property>
  <property fmtid="{D5CDD505-2E9C-101B-9397-08002B2CF9AE}" pid="9" name="Department">
    <vt:lpwstr>GPM Training</vt:lpwstr>
  </property>
  <property fmtid="{D5CDD505-2E9C-101B-9397-08002B2CF9AE}" pid="10" name="ComplianceAssetId">
    <vt:lpwstr/>
  </property>
  <property fmtid="{D5CDD505-2E9C-101B-9397-08002B2CF9AE}" pid="11" name="TemplateUrl">
    <vt:lpwstr/>
  </property>
  <property fmtid="{D5CDD505-2E9C-101B-9397-08002B2CF9AE}" pid="12" name="_SourceUrl">
    <vt:lpwstr/>
  </property>
  <property fmtid="{D5CDD505-2E9C-101B-9397-08002B2CF9AE}" pid="13" name="_SharedFileIndex">
    <vt:lpwstr/>
  </property>
</Properties>
</file>